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34" r:id="rId13"/>
    <p:sldId id="333" r:id="rId14"/>
    <p:sldId id="335" r:id="rId15"/>
    <p:sldId id="265" r:id="rId16"/>
    <p:sldId id="336" r:id="rId17"/>
    <p:sldId id="337" r:id="rId18"/>
    <p:sldId id="293" r:id="rId19"/>
    <p:sldId id="284" r:id="rId20"/>
    <p:sldId id="269" r:id="rId21"/>
    <p:sldId id="304" r:id="rId22"/>
    <p:sldId id="305"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38" r:id="rId40"/>
    <p:sldId id="321" r:id="rId41"/>
    <p:sldId id="322" r:id="rId42"/>
    <p:sldId id="323" r:id="rId43"/>
    <p:sldId id="324" r:id="rId44"/>
    <p:sldId id="288" r:id="rId45"/>
    <p:sldId id="289"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Valentin Korzyuk" initials="VK" lastIdx="1" clrIdx="6">
    <p:extLst>
      <p:ext uri="{19B8F6BF-5375-455C-9EA6-DF929625EA0E}">
        <p15:presenceInfo xmlns:p15="http://schemas.microsoft.com/office/powerpoint/2012/main" userId="acf8be1dd99fcca7"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153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62FC50-9846-40E8-9EC4-80AD51A1920C}"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ru-RU"/>
        </a:p>
      </dgm:t>
    </dgm:pt>
    <dgm:pt modelId="{156FCC9D-4117-4CD2-8443-8F06543C9E2E}">
      <dgm:prSet phldrT="[Текст]" custT="1"/>
      <dgm:spPr/>
      <dgm:t>
        <a:bodyPr/>
        <a:lstStyle/>
        <a:p>
          <a:r>
            <a:rPr lang="en-US" sz="3400" dirty="0"/>
            <a:t>Patterns</a:t>
          </a:r>
          <a:endParaRPr lang="ru-RU" sz="3400" dirty="0"/>
        </a:p>
      </dgm:t>
    </dgm:pt>
    <dgm:pt modelId="{E3839C6A-3E1D-44E5-9E95-AA34702BFA9C}" type="parTrans" cxnId="{EBC5685C-7D4B-41B7-9849-78272B6138E5}">
      <dgm:prSet/>
      <dgm:spPr/>
      <dgm:t>
        <a:bodyPr/>
        <a:lstStyle/>
        <a:p>
          <a:endParaRPr lang="ru-RU"/>
        </a:p>
      </dgm:t>
    </dgm:pt>
    <dgm:pt modelId="{C5AA481D-F90E-4236-A221-710C3B62497D}" type="sibTrans" cxnId="{EBC5685C-7D4B-41B7-9849-78272B6138E5}">
      <dgm:prSet/>
      <dgm:spPr/>
      <dgm:t>
        <a:bodyPr/>
        <a:lstStyle/>
        <a:p>
          <a:endParaRPr lang="ru-RU"/>
        </a:p>
      </dgm:t>
    </dgm:pt>
    <dgm:pt modelId="{F588BD21-8A0D-469A-A512-15F87236BCCB}">
      <dgm:prSet phldrT="[Текст]" custT="1"/>
      <dgm:spPr/>
      <dgm:t>
        <a:bodyPr/>
        <a:lstStyle/>
        <a:p>
          <a:r>
            <a:rPr lang="en-US" sz="3000" dirty="0"/>
            <a:t>Launches by site</a:t>
          </a:r>
          <a:endParaRPr lang="ru-RU" sz="3000" dirty="0"/>
        </a:p>
      </dgm:t>
    </dgm:pt>
    <dgm:pt modelId="{912B04E9-95D6-480C-B041-C458F86DA53E}" type="parTrans" cxnId="{927B6F8F-1A7F-4746-9959-E70E6D54F8BB}">
      <dgm:prSet/>
      <dgm:spPr/>
      <dgm:t>
        <a:bodyPr/>
        <a:lstStyle/>
        <a:p>
          <a:endParaRPr lang="ru-RU"/>
        </a:p>
      </dgm:t>
    </dgm:pt>
    <dgm:pt modelId="{DE1ABD2C-9EF4-415C-81D6-F60B09BE75ED}" type="sibTrans" cxnId="{927B6F8F-1A7F-4746-9959-E70E6D54F8BB}">
      <dgm:prSet/>
      <dgm:spPr/>
      <dgm:t>
        <a:bodyPr/>
        <a:lstStyle/>
        <a:p>
          <a:endParaRPr lang="ru-RU"/>
        </a:p>
      </dgm:t>
    </dgm:pt>
    <dgm:pt modelId="{BF457310-8DF6-45DC-ADA9-D76E9AF2057B}">
      <dgm:prSet phldrT="[Текст]" custT="1"/>
      <dgm:spPr/>
      <dgm:t>
        <a:bodyPr/>
        <a:lstStyle/>
        <a:p>
          <a:r>
            <a:rPr lang="en-US" sz="3400" dirty="0"/>
            <a:t>Categorization</a:t>
          </a:r>
          <a:endParaRPr lang="ru-RU" sz="3400" dirty="0"/>
        </a:p>
      </dgm:t>
    </dgm:pt>
    <dgm:pt modelId="{4C172CC5-B6D2-4711-A933-9ACD271F3B05}" type="parTrans" cxnId="{AF00DEE6-4E5C-4E62-AB25-17B34610D67A}">
      <dgm:prSet/>
      <dgm:spPr/>
      <dgm:t>
        <a:bodyPr/>
        <a:lstStyle/>
        <a:p>
          <a:endParaRPr lang="ru-RU"/>
        </a:p>
      </dgm:t>
    </dgm:pt>
    <dgm:pt modelId="{23BB510B-00BD-42B8-BA7E-B1C0595114B8}" type="sibTrans" cxnId="{AF00DEE6-4E5C-4E62-AB25-17B34610D67A}">
      <dgm:prSet/>
      <dgm:spPr/>
      <dgm:t>
        <a:bodyPr/>
        <a:lstStyle/>
        <a:p>
          <a:endParaRPr lang="ru-RU"/>
        </a:p>
      </dgm:t>
    </dgm:pt>
    <dgm:pt modelId="{371AECF3-3E6F-45AA-990D-08D843C977CB}">
      <dgm:prSet phldrT="[Текст]" custT="1"/>
      <dgm:spPr/>
      <dgm:t>
        <a:bodyPr/>
        <a:lstStyle/>
        <a:p>
          <a:r>
            <a:rPr lang="en-US" sz="3000" dirty="0"/>
            <a:t>Landing outcome</a:t>
          </a:r>
          <a:endParaRPr lang="ru-RU" sz="3000" dirty="0"/>
        </a:p>
      </dgm:t>
    </dgm:pt>
    <dgm:pt modelId="{F5A3AA74-B707-4C3E-B392-F2F5F973A2F6}" type="parTrans" cxnId="{A06179FD-4280-4E53-BEDF-7CE98F1BF697}">
      <dgm:prSet/>
      <dgm:spPr/>
      <dgm:t>
        <a:bodyPr/>
        <a:lstStyle/>
        <a:p>
          <a:endParaRPr lang="ru-RU"/>
        </a:p>
      </dgm:t>
    </dgm:pt>
    <dgm:pt modelId="{7FF6274F-5A36-4717-9840-A745426BF62B}" type="sibTrans" cxnId="{A06179FD-4280-4E53-BEDF-7CE98F1BF697}">
      <dgm:prSet/>
      <dgm:spPr/>
      <dgm:t>
        <a:bodyPr/>
        <a:lstStyle/>
        <a:p>
          <a:endParaRPr lang="ru-RU"/>
        </a:p>
      </dgm:t>
    </dgm:pt>
    <dgm:pt modelId="{95F52418-7107-4C5E-B350-B6CAD5E15654}">
      <dgm:prSet phldrT="[Текст]" custT="1"/>
      <dgm:spPr/>
      <dgm:t>
        <a:bodyPr/>
        <a:lstStyle/>
        <a:p>
          <a:r>
            <a:rPr lang="en-US" sz="3000" dirty="0"/>
            <a:t>Launches by orbit</a:t>
          </a:r>
          <a:endParaRPr lang="ru-RU" sz="3000" dirty="0"/>
        </a:p>
      </dgm:t>
    </dgm:pt>
    <dgm:pt modelId="{49430EBA-3C89-457E-9AA8-9C71B015FF50}" type="parTrans" cxnId="{68CA9B97-1AF2-446A-AC28-FA2F8F4C54F4}">
      <dgm:prSet/>
      <dgm:spPr/>
      <dgm:t>
        <a:bodyPr/>
        <a:lstStyle/>
        <a:p>
          <a:endParaRPr lang="ru-RU"/>
        </a:p>
      </dgm:t>
    </dgm:pt>
    <dgm:pt modelId="{C9180D62-10E4-402F-B7B0-F7A144377BEB}" type="sibTrans" cxnId="{68CA9B97-1AF2-446A-AC28-FA2F8F4C54F4}">
      <dgm:prSet/>
      <dgm:spPr/>
      <dgm:t>
        <a:bodyPr/>
        <a:lstStyle/>
        <a:p>
          <a:endParaRPr lang="ru-RU"/>
        </a:p>
      </dgm:t>
    </dgm:pt>
    <dgm:pt modelId="{176ED7FC-EB1C-4BE4-933D-751C6EF41D4E}">
      <dgm:prSet phldrT="[Текст]" custT="1"/>
      <dgm:spPr/>
      <dgm:t>
        <a:bodyPr/>
        <a:lstStyle/>
        <a:p>
          <a:endParaRPr lang="ru-RU" sz="3000" dirty="0"/>
        </a:p>
      </dgm:t>
    </dgm:pt>
    <dgm:pt modelId="{68928C4A-21F6-4AEE-9DA2-299A04C419A7}" type="parTrans" cxnId="{5994D06B-236E-4D9E-932B-D882FF354946}">
      <dgm:prSet/>
      <dgm:spPr/>
      <dgm:t>
        <a:bodyPr/>
        <a:lstStyle/>
        <a:p>
          <a:endParaRPr lang="ru-RU"/>
        </a:p>
      </dgm:t>
    </dgm:pt>
    <dgm:pt modelId="{E0FD1E30-2BB1-45A8-96F7-AA5CFDA8CDAB}" type="sibTrans" cxnId="{5994D06B-236E-4D9E-932B-D882FF354946}">
      <dgm:prSet/>
      <dgm:spPr/>
      <dgm:t>
        <a:bodyPr/>
        <a:lstStyle/>
        <a:p>
          <a:endParaRPr lang="ru-RU"/>
        </a:p>
      </dgm:t>
    </dgm:pt>
    <dgm:pt modelId="{97AA0783-C9D1-4B50-8AA9-4D9185469251}" type="pres">
      <dgm:prSet presAssocID="{7D62FC50-9846-40E8-9EC4-80AD51A1920C}" presName="linear" presStyleCnt="0">
        <dgm:presLayoutVars>
          <dgm:animLvl val="lvl"/>
          <dgm:resizeHandles val="exact"/>
        </dgm:presLayoutVars>
      </dgm:prSet>
      <dgm:spPr/>
    </dgm:pt>
    <dgm:pt modelId="{8EB8DA63-6252-4E1F-B8E9-2AAA2D545D17}" type="pres">
      <dgm:prSet presAssocID="{156FCC9D-4117-4CD2-8443-8F06543C9E2E}" presName="parentText" presStyleLbl="node1" presStyleIdx="0" presStyleCnt="2">
        <dgm:presLayoutVars>
          <dgm:chMax val="0"/>
          <dgm:bulletEnabled val="1"/>
        </dgm:presLayoutVars>
      </dgm:prSet>
      <dgm:spPr/>
    </dgm:pt>
    <dgm:pt modelId="{7BE28E39-EF7D-4901-B620-7B2E373D95FF}" type="pres">
      <dgm:prSet presAssocID="{156FCC9D-4117-4CD2-8443-8F06543C9E2E}" presName="childText" presStyleLbl="revTx" presStyleIdx="0" presStyleCnt="2">
        <dgm:presLayoutVars>
          <dgm:bulletEnabled val="1"/>
        </dgm:presLayoutVars>
      </dgm:prSet>
      <dgm:spPr/>
    </dgm:pt>
    <dgm:pt modelId="{AD2E996A-D4DC-4D36-AD91-A31A27EB96D6}" type="pres">
      <dgm:prSet presAssocID="{BF457310-8DF6-45DC-ADA9-D76E9AF2057B}" presName="parentText" presStyleLbl="node1" presStyleIdx="1" presStyleCnt="2">
        <dgm:presLayoutVars>
          <dgm:chMax val="0"/>
          <dgm:bulletEnabled val="1"/>
        </dgm:presLayoutVars>
      </dgm:prSet>
      <dgm:spPr/>
    </dgm:pt>
    <dgm:pt modelId="{6561EC76-D9A2-44BE-945B-C1164C2AC5BB}" type="pres">
      <dgm:prSet presAssocID="{BF457310-8DF6-45DC-ADA9-D76E9AF2057B}" presName="childText" presStyleLbl="revTx" presStyleIdx="1" presStyleCnt="2">
        <dgm:presLayoutVars>
          <dgm:bulletEnabled val="1"/>
        </dgm:presLayoutVars>
      </dgm:prSet>
      <dgm:spPr/>
    </dgm:pt>
  </dgm:ptLst>
  <dgm:cxnLst>
    <dgm:cxn modelId="{B4CFF01F-EF1E-41D4-8804-9E4E5436145A}" type="presOf" srcId="{7D62FC50-9846-40E8-9EC4-80AD51A1920C}" destId="{97AA0783-C9D1-4B50-8AA9-4D9185469251}" srcOrd="0" destOrd="0" presId="urn:microsoft.com/office/officeart/2005/8/layout/vList2"/>
    <dgm:cxn modelId="{EBC5685C-7D4B-41B7-9849-78272B6138E5}" srcId="{7D62FC50-9846-40E8-9EC4-80AD51A1920C}" destId="{156FCC9D-4117-4CD2-8443-8F06543C9E2E}" srcOrd="0" destOrd="0" parTransId="{E3839C6A-3E1D-44E5-9E95-AA34702BFA9C}" sibTransId="{C5AA481D-F90E-4236-A221-710C3B62497D}"/>
    <dgm:cxn modelId="{EF88F067-0DE1-462B-B207-353D2A8EDFFD}" type="presOf" srcId="{176ED7FC-EB1C-4BE4-933D-751C6EF41D4E}" destId="{7BE28E39-EF7D-4901-B620-7B2E373D95FF}" srcOrd="0" destOrd="2" presId="urn:microsoft.com/office/officeart/2005/8/layout/vList2"/>
    <dgm:cxn modelId="{1305226A-4FC0-4506-8702-627AAD332214}" type="presOf" srcId="{95F52418-7107-4C5E-B350-B6CAD5E15654}" destId="{7BE28E39-EF7D-4901-B620-7B2E373D95FF}" srcOrd="0" destOrd="1" presId="urn:microsoft.com/office/officeart/2005/8/layout/vList2"/>
    <dgm:cxn modelId="{5994D06B-236E-4D9E-932B-D882FF354946}" srcId="{156FCC9D-4117-4CD2-8443-8F06543C9E2E}" destId="{176ED7FC-EB1C-4BE4-933D-751C6EF41D4E}" srcOrd="2" destOrd="0" parTransId="{68928C4A-21F6-4AEE-9DA2-299A04C419A7}" sibTransId="{E0FD1E30-2BB1-45A8-96F7-AA5CFDA8CDAB}"/>
    <dgm:cxn modelId="{25237E4E-2530-44FF-8D35-5001353AF9E1}" type="presOf" srcId="{371AECF3-3E6F-45AA-990D-08D843C977CB}" destId="{6561EC76-D9A2-44BE-945B-C1164C2AC5BB}" srcOrd="0" destOrd="0" presId="urn:microsoft.com/office/officeart/2005/8/layout/vList2"/>
    <dgm:cxn modelId="{927B6F8F-1A7F-4746-9959-E70E6D54F8BB}" srcId="{156FCC9D-4117-4CD2-8443-8F06543C9E2E}" destId="{F588BD21-8A0D-469A-A512-15F87236BCCB}" srcOrd="0" destOrd="0" parTransId="{912B04E9-95D6-480C-B041-C458F86DA53E}" sibTransId="{DE1ABD2C-9EF4-415C-81D6-F60B09BE75ED}"/>
    <dgm:cxn modelId="{78E84595-6209-41CB-8469-49D474CD6FE9}" type="presOf" srcId="{156FCC9D-4117-4CD2-8443-8F06543C9E2E}" destId="{8EB8DA63-6252-4E1F-B8E9-2AAA2D545D17}" srcOrd="0" destOrd="0" presId="urn:microsoft.com/office/officeart/2005/8/layout/vList2"/>
    <dgm:cxn modelId="{68CA9B97-1AF2-446A-AC28-FA2F8F4C54F4}" srcId="{156FCC9D-4117-4CD2-8443-8F06543C9E2E}" destId="{95F52418-7107-4C5E-B350-B6CAD5E15654}" srcOrd="1" destOrd="0" parTransId="{49430EBA-3C89-457E-9AA8-9C71B015FF50}" sibTransId="{C9180D62-10E4-402F-B7B0-F7A144377BEB}"/>
    <dgm:cxn modelId="{8063E3A2-6D66-4CFE-B215-11A90B22A96B}" type="presOf" srcId="{BF457310-8DF6-45DC-ADA9-D76E9AF2057B}" destId="{AD2E996A-D4DC-4D36-AD91-A31A27EB96D6}" srcOrd="0" destOrd="0" presId="urn:microsoft.com/office/officeart/2005/8/layout/vList2"/>
    <dgm:cxn modelId="{AF00DEE6-4E5C-4E62-AB25-17B34610D67A}" srcId="{7D62FC50-9846-40E8-9EC4-80AD51A1920C}" destId="{BF457310-8DF6-45DC-ADA9-D76E9AF2057B}" srcOrd="1" destOrd="0" parTransId="{4C172CC5-B6D2-4711-A933-9ACD271F3B05}" sibTransId="{23BB510B-00BD-42B8-BA7E-B1C0595114B8}"/>
    <dgm:cxn modelId="{78CF6BEB-DAAF-4F86-8C51-046F3B41306F}" type="presOf" srcId="{F588BD21-8A0D-469A-A512-15F87236BCCB}" destId="{7BE28E39-EF7D-4901-B620-7B2E373D95FF}" srcOrd="0" destOrd="0" presId="urn:microsoft.com/office/officeart/2005/8/layout/vList2"/>
    <dgm:cxn modelId="{A06179FD-4280-4E53-BEDF-7CE98F1BF697}" srcId="{BF457310-8DF6-45DC-ADA9-D76E9AF2057B}" destId="{371AECF3-3E6F-45AA-990D-08D843C977CB}" srcOrd="0" destOrd="0" parTransId="{F5A3AA74-B707-4C3E-B392-F2F5F973A2F6}" sibTransId="{7FF6274F-5A36-4717-9840-A745426BF62B}"/>
    <dgm:cxn modelId="{B8878CEA-0CFD-4083-B84E-8C8D54C3C77B}" type="presParOf" srcId="{97AA0783-C9D1-4B50-8AA9-4D9185469251}" destId="{8EB8DA63-6252-4E1F-B8E9-2AAA2D545D17}" srcOrd="0" destOrd="0" presId="urn:microsoft.com/office/officeart/2005/8/layout/vList2"/>
    <dgm:cxn modelId="{2A7AF232-8E50-4408-9839-C6A8F0E68E6E}" type="presParOf" srcId="{97AA0783-C9D1-4B50-8AA9-4D9185469251}" destId="{7BE28E39-EF7D-4901-B620-7B2E373D95FF}" srcOrd="1" destOrd="0" presId="urn:microsoft.com/office/officeart/2005/8/layout/vList2"/>
    <dgm:cxn modelId="{04267446-402B-4D3F-95F5-1E12469FED37}" type="presParOf" srcId="{97AA0783-C9D1-4B50-8AA9-4D9185469251}" destId="{AD2E996A-D4DC-4D36-AD91-A31A27EB96D6}" srcOrd="2" destOrd="0" presId="urn:microsoft.com/office/officeart/2005/8/layout/vList2"/>
    <dgm:cxn modelId="{9C8EA720-13D6-4CE2-BAEB-C3908C99CA51}" type="presParOf" srcId="{97AA0783-C9D1-4B50-8AA9-4D9185469251}" destId="{6561EC76-D9A2-44BE-945B-C1164C2AC5BB}"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8DA63-6252-4E1F-B8E9-2AAA2D545D17}">
      <dsp:nvSpPr>
        <dsp:cNvPr id="0" name=""/>
        <dsp:cNvSpPr/>
      </dsp:nvSpPr>
      <dsp:spPr>
        <a:xfrm>
          <a:off x="0" y="8446"/>
          <a:ext cx="5075486" cy="10857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Patterns</a:t>
          </a:r>
          <a:endParaRPr lang="ru-RU" sz="3400" kern="1200" dirty="0"/>
        </a:p>
      </dsp:txBody>
      <dsp:txXfrm>
        <a:off x="53002" y="61448"/>
        <a:ext cx="4969482" cy="979756"/>
      </dsp:txXfrm>
    </dsp:sp>
    <dsp:sp modelId="{7BE28E39-EF7D-4901-B620-7B2E373D95FF}">
      <dsp:nvSpPr>
        <dsp:cNvPr id="0" name=""/>
        <dsp:cNvSpPr/>
      </dsp:nvSpPr>
      <dsp:spPr>
        <a:xfrm>
          <a:off x="0" y="1094206"/>
          <a:ext cx="5075486" cy="153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147" tIns="38100" rIns="213360" bIns="3810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Launches by site</a:t>
          </a:r>
          <a:endParaRPr lang="ru-RU" sz="3000" kern="1200" dirty="0"/>
        </a:p>
        <a:p>
          <a:pPr marL="285750" lvl="1" indent="-285750" algn="l" defTabSz="1333500">
            <a:lnSpc>
              <a:spcPct val="90000"/>
            </a:lnSpc>
            <a:spcBef>
              <a:spcPct val="0"/>
            </a:spcBef>
            <a:spcAft>
              <a:spcPct val="20000"/>
            </a:spcAft>
            <a:buChar char="•"/>
          </a:pPr>
          <a:r>
            <a:rPr lang="en-US" sz="3000" kern="1200" dirty="0"/>
            <a:t>Launches by orbit</a:t>
          </a:r>
          <a:endParaRPr lang="ru-RU" sz="3000" kern="1200" dirty="0"/>
        </a:p>
        <a:p>
          <a:pPr marL="285750" lvl="1" indent="-285750" algn="l" defTabSz="1333500">
            <a:lnSpc>
              <a:spcPct val="90000"/>
            </a:lnSpc>
            <a:spcBef>
              <a:spcPct val="0"/>
            </a:spcBef>
            <a:spcAft>
              <a:spcPct val="20000"/>
            </a:spcAft>
            <a:buChar char="•"/>
          </a:pPr>
          <a:endParaRPr lang="ru-RU" sz="3000" kern="1200" dirty="0"/>
        </a:p>
      </dsp:txBody>
      <dsp:txXfrm>
        <a:off x="0" y="1094206"/>
        <a:ext cx="5075486" cy="1530765"/>
      </dsp:txXfrm>
    </dsp:sp>
    <dsp:sp modelId="{AD2E996A-D4DC-4D36-AD91-A31A27EB96D6}">
      <dsp:nvSpPr>
        <dsp:cNvPr id="0" name=""/>
        <dsp:cNvSpPr/>
      </dsp:nvSpPr>
      <dsp:spPr>
        <a:xfrm>
          <a:off x="0" y="2624972"/>
          <a:ext cx="5075486" cy="10857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Categorization</a:t>
          </a:r>
          <a:endParaRPr lang="ru-RU" sz="3400" kern="1200" dirty="0"/>
        </a:p>
      </dsp:txBody>
      <dsp:txXfrm>
        <a:off x="53002" y="2677974"/>
        <a:ext cx="4969482" cy="979756"/>
      </dsp:txXfrm>
    </dsp:sp>
    <dsp:sp modelId="{6561EC76-D9A2-44BE-945B-C1164C2AC5BB}">
      <dsp:nvSpPr>
        <dsp:cNvPr id="0" name=""/>
        <dsp:cNvSpPr/>
      </dsp:nvSpPr>
      <dsp:spPr>
        <a:xfrm>
          <a:off x="0" y="3710732"/>
          <a:ext cx="5075486"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147" tIns="38100" rIns="213360" bIns="3810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Landing outcome</a:t>
          </a:r>
          <a:endParaRPr lang="ru-RU" sz="3000" kern="1200" dirty="0"/>
        </a:p>
      </dsp:txBody>
      <dsp:txXfrm>
        <a:off x="0" y="3710732"/>
        <a:ext cx="5075486" cy="9604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972415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github.com/KoVal177/DS-IBM-10-Capstone/blob/bef263eeecf3589fa684cb2341a3ccea374abdb9/notebooks/jupyter-labs-spacex-data-collection-api.ipynb" TargetMode="External"/><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KoVal177/DS-IBM-10-Capstone/blob/main/notebooks/spaceX_data_wrangling.ipynb" TargetMode="Externa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oVal177/DS-IBM-10-Capstone/blob/bef263eeecf3589fa684cb2341a3ccea374abdb9/notebooks/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KoVal177/DS-IBM-10-Capstone/blob/main/notebooks/spaceX_data_visualis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oVal177/DS-IBM-10-Capstone/blob/main/notebooks/spaceX_data_sql_sq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oVal177/DS-IBM-10-Capstone/blob/main/notebooks/spaceX_data_map_location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oVal177/DS-IBM-10-Capstone/blob/main/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oVal177/DS-IBM-10-Capstone/blob/main/notebooks/spaceX_data_M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ocs.spacexdata.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KoVal177/DS-IBM-10-Capstone/blob/main/notebooks/spaceX_data_collection_api.ipynb" TargetMode="External"/><Relationship Id="rId4" Type="http://schemas.openxmlformats.org/officeDocument/2006/relationships/hyperlink" Target="https://github.com/KoVal177/DS-IBM-10-Capstone/blob/bef263eeecf3589fa684cb2341a3ccea374abdb9/notebooks/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KoVal177/DS-IBM-10-Capstone/blob/main/notebooks/spaceX_data_collection_webscraping.ipynb" TargetMode="External"/><Relationship Id="rId4" Type="http://schemas.openxmlformats.org/officeDocument/2006/relationships/hyperlink" Target="https://github.com/KoVal177/DS-IBM-10-Capstone/blob/bef263eeecf3589fa684cb2341a3ccea374abdb9/notebooks/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Valentin</a:t>
            </a:r>
          </a:p>
          <a:p>
            <a:r>
              <a:rPr lang="en-US" dirty="0">
                <a:solidFill>
                  <a:schemeClr val="bg2"/>
                </a:solidFill>
                <a:latin typeface="Abadi" panose="020B0604020104020204" pitchFamily="34" charset="0"/>
                <a:ea typeface="SF Pro" pitchFamily="2" charset="0"/>
                <a:cs typeface="SF Pro" pitchFamily="2" charset="0"/>
              </a:rPr>
              <a:t>Korzyuk</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1800" dirty="0">
                <a:solidFill>
                  <a:schemeClr val="accent3">
                    <a:lumMod val="25000"/>
                  </a:schemeClr>
                </a:solidFill>
                <a:latin typeface="Abadi" panose="020B0604020104020204" pitchFamily="34" charset="0"/>
              </a:rPr>
              <a:t>Acquired data was processed with Pandas library</a:t>
            </a:r>
          </a:p>
          <a:p>
            <a:r>
              <a:rPr lang="en-US" sz="1800" dirty="0">
                <a:solidFill>
                  <a:schemeClr val="accent3">
                    <a:lumMod val="25000"/>
                  </a:schemeClr>
                </a:solidFill>
                <a:latin typeface="Abadi" panose="020B0604020104020204" pitchFamily="34" charset="0"/>
              </a:rPr>
              <a:t>To determine initial patterns following values were calculated:</a:t>
            </a:r>
          </a:p>
          <a:p>
            <a:pPr lvl="1"/>
            <a:r>
              <a:rPr lang="en-US" sz="1400" dirty="0">
                <a:solidFill>
                  <a:schemeClr val="accent3">
                    <a:lumMod val="25000"/>
                  </a:schemeClr>
                </a:solidFill>
                <a:latin typeface="Abadi" panose="020B0604020104020204" pitchFamily="34" charset="0"/>
              </a:rPr>
              <a:t>number of launches by site;</a:t>
            </a:r>
          </a:p>
          <a:p>
            <a:pPr lvl="1"/>
            <a:r>
              <a:rPr lang="en-US" sz="1400" dirty="0">
                <a:solidFill>
                  <a:schemeClr val="accent3">
                    <a:lumMod val="25000"/>
                  </a:schemeClr>
                </a:solidFill>
                <a:latin typeface="Abadi" panose="020B0604020104020204" pitchFamily="34" charset="0"/>
              </a:rPr>
              <a:t>number of occurrence of each orbit;</a:t>
            </a:r>
          </a:p>
          <a:p>
            <a:pPr lvl="1"/>
            <a:r>
              <a:rPr lang="en-US" sz="1400" dirty="0">
                <a:solidFill>
                  <a:schemeClr val="accent3">
                    <a:lumMod val="25000"/>
                  </a:schemeClr>
                </a:solidFill>
                <a:latin typeface="Abadi" panose="020B0604020104020204" pitchFamily="34" charset="0"/>
              </a:rPr>
              <a:t>number of different landing outcomes;</a:t>
            </a:r>
          </a:p>
          <a:p>
            <a:r>
              <a:rPr lang="en-US" sz="1800" dirty="0">
                <a:solidFill>
                  <a:schemeClr val="accent3">
                    <a:lumMod val="25000"/>
                  </a:schemeClr>
                </a:solidFill>
                <a:latin typeface="Abadi" panose="020B0604020104020204" pitchFamily="34" charset="0"/>
              </a:rPr>
              <a:t>To enable further analysis landing outcomes were categorized into 0 (failure) and 1 (success) values</a:t>
            </a:r>
            <a:endParaRPr lang="en-US" sz="1800" dirty="0">
              <a:hlinkClick r:id="rId3"/>
            </a:endParaRPr>
          </a:p>
          <a:p>
            <a:r>
              <a:rPr lang="en-US" sz="1800" dirty="0">
                <a:solidFill>
                  <a:schemeClr val="accent3">
                    <a:lumMod val="25000"/>
                  </a:schemeClr>
                </a:solidFill>
                <a:latin typeface="Abadi" panose="020B0604020104020204" pitchFamily="34" charset="0"/>
              </a:rPr>
              <a:t>notebook for reference: </a:t>
            </a:r>
            <a:r>
              <a:rPr lang="en-US" sz="1500" dirty="0" err="1">
                <a:hlinkClick r:id="rId4"/>
              </a:rPr>
              <a:t>spaceX_data_wrangling.ipynb</a:t>
            </a:r>
            <a:r>
              <a:rPr lang="en-US" sz="1500" dirty="0">
                <a:hlinkClick r:id="rId4"/>
              </a:rPr>
              <a:t> at main · KoVal177/DS-IBM-10-Capstone (github.com)</a:t>
            </a:r>
            <a:endParaRPr lang="en-US" sz="15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5" name="Схема 4">
            <a:extLst>
              <a:ext uri="{FF2B5EF4-FFF2-40B4-BE49-F238E27FC236}">
                <a16:creationId xmlns:a16="http://schemas.microsoft.com/office/drawing/2014/main" id="{311D9006-B207-4052-91BC-F9C3A5A45C99}"/>
              </a:ext>
            </a:extLst>
          </p:cNvPr>
          <p:cNvGraphicFramePr/>
          <p:nvPr>
            <p:extLst>
              <p:ext uri="{D42A27DB-BD31-4B8C-83A1-F6EECF244321}">
                <p14:modId xmlns:p14="http://schemas.microsoft.com/office/powerpoint/2010/main" val="2138643949"/>
              </p:ext>
            </p:extLst>
          </p:nvPr>
        </p:nvGraphicFramePr>
        <p:xfrm>
          <a:off x="6295776" y="1345914"/>
          <a:ext cx="5075486" cy="46796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2275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79677"/>
            <a:ext cx="4640263" cy="4225925"/>
          </a:xfrm>
          <a:prstGeom prst="rect">
            <a:avLst/>
          </a:prstGeom>
        </p:spPr>
        <p:txBody>
          <a:bodyPr vert="horz" lIns="91440" tIns="45720" rIns="91440" bIns="45720" rtlCol="0" anchor="t">
            <a:normAutofit/>
          </a:bodyPr>
          <a:lstStyle/>
          <a:p>
            <a:r>
              <a:rPr lang="en-US" sz="1800" dirty="0">
                <a:solidFill>
                  <a:schemeClr val="accent3">
                    <a:lumMod val="25000"/>
                  </a:schemeClr>
                </a:solidFill>
                <a:latin typeface="Abadi" panose="020B0604020104020204" pitchFamily="34" charset="0"/>
              </a:rPr>
              <a:t>Graphs built mostly concentrated on issues:</a:t>
            </a:r>
          </a:p>
          <a:p>
            <a:pPr lvl="1"/>
            <a:r>
              <a:rPr lang="en-US" sz="1400" dirty="0">
                <a:solidFill>
                  <a:schemeClr val="accent3">
                    <a:lumMod val="25000"/>
                  </a:schemeClr>
                </a:solidFill>
                <a:latin typeface="Abadi" panose="020B0604020104020204" pitchFamily="34" charset="0"/>
              </a:rPr>
              <a:t>How successful landing rate changed over time;</a:t>
            </a:r>
          </a:p>
          <a:p>
            <a:pPr lvl="1"/>
            <a:r>
              <a:rPr lang="en-US" sz="1400" dirty="0">
                <a:solidFill>
                  <a:schemeClr val="accent3">
                    <a:lumMod val="25000"/>
                  </a:schemeClr>
                </a:solidFill>
                <a:latin typeface="Abadi" panose="020B0604020104020204" pitchFamily="34" charset="0"/>
              </a:rPr>
              <a:t>How successful landing rate changed with payload;</a:t>
            </a:r>
          </a:p>
          <a:p>
            <a:r>
              <a:rPr lang="en-US" sz="1800" dirty="0">
                <a:solidFill>
                  <a:schemeClr val="accent3">
                    <a:lumMod val="25000"/>
                  </a:schemeClr>
                </a:solidFill>
                <a:latin typeface="Abadi" panose="020B0604020104020204" pitchFamily="34" charset="0"/>
              </a:rPr>
              <a:t>Also landings were plotted against following categories:</a:t>
            </a:r>
          </a:p>
          <a:p>
            <a:pPr lvl="1"/>
            <a:r>
              <a:rPr lang="en-US" sz="1400" dirty="0">
                <a:solidFill>
                  <a:schemeClr val="accent3">
                    <a:lumMod val="25000"/>
                  </a:schemeClr>
                </a:solidFill>
                <a:latin typeface="Abadi" panose="020B0604020104020204" pitchFamily="34" charset="0"/>
              </a:rPr>
              <a:t>launch site;</a:t>
            </a:r>
          </a:p>
          <a:p>
            <a:pPr lvl="1"/>
            <a:r>
              <a:rPr lang="en-US" sz="1400" dirty="0">
                <a:solidFill>
                  <a:schemeClr val="accent3">
                    <a:lumMod val="25000"/>
                  </a:schemeClr>
                </a:solidFill>
                <a:latin typeface="Abadi" panose="020B0604020104020204" pitchFamily="34" charset="0"/>
              </a:rPr>
              <a:t>orbit;</a:t>
            </a:r>
          </a:p>
          <a:p>
            <a:r>
              <a:rPr lang="en-US" sz="1800" dirty="0">
                <a:solidFill>
                  <a:schemeClr val="accent3">
                    <a:lumMod val="25000"/>
                  </a:schemeClr>
                </a:solidFill>
                <a:latin typeface="Abadi" panose="020B0604020104020204" pitchFamily="34" charset="0"/>
              </a:rPr>
              <a:t>To see three parameters at once scatter plots with color coding were used, for simpler relationship </a:t>
            </a:r>
            <a:r>
              <a:rPr lang="en-US" sz="1800" dirty="0">
                <a:solidFill>
                  <a:schemeClr val="accent3">
                    <a:lumMod val="25000"/>
                  </a:schemeClr>
                </a:solidFill>
                <a:latin typeface="Abadi" panose="020B0604020104020204" pitchFamily="34" charset="0"/>
                <a:hlinkClick r:id="rId3"/>
              </a:rPr>
              <a:t>–</a:t>
            </a:r>
            <a:r>
              <a:rPr lang="en-US" sz="1800" dirty="0">
                <a:solidFill>
                  <a:schemeClr val="accent3">
                    <a:lumMod val="25000"/>
                  </a:schemeClr>
                </a:solidFill>
                <a:latin typeface="Abadi" panose="020B0604020104020204" pitchFamily="34" charset="0"/>
              </a:rPr>
              <a:t> bar and line charts</a:t>
            </a:r>
            <a:endParaRPr lang="en-US" sz="1800" dirty="0">
              <a:hlinkClick r:id="rId3"/>
            </a:endParaRPr>
          </a:p>
          <a:p>
            <a:r>
              <a:rPr lang="en-US" sz="1800" dirty="0">
                <a:solidFill>
                  <a:schemeClr val="accent3">
                    <a:lumMod val="25000"/>
                  </a:schemeClr>
                </a:solidFill>
                <a:latin typeface="Abadi" panose="020B0604020104020204" pitchFamily="34" charset="0"/>
              </a:rPr>
              <a:t>notebook for reference: </a:t>
            </a:r>
            <a:r>
              <a:rPr lang="en-US" sz="1500" dirty="0" err="1">
                <a:hlinkClick r:id="rId4"/>
              </a:rPr>
              <a:t>spaceX_data_visualisation.ipynb</a:t>
            </a:r>
            <a:r>
              <a:rPr lang="en-US" sz="1500" dirty="0">
                <a:hlinkClick r:id="rId4"/>
              </a:rPr>
              <a:t> at main · KoVal177/DS-IBM-10-Capstone (github.com)</a:t>
            </a:r>
            <a:endParaRPr lang="en-US" sz="15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Рисунок 6">
            <a:extLst>
              <a:ext uri="{FF2B5EF4-FFF2-40B4-BE49-F238E27FC236}">
                <a16:creationId xmlns:a16="http://schemas.microsoft.com/office/drawing/2014/main" id="{E2EE1A37-5A37-4623-8865-0C580686570D}"/>
              </a:ext>
            </a:extLst>
          </p:cNvPr>
          <p:cNvPicPr>
            <a:picLocks noChangeAspect="1"/>
          </p:cNvPicPr>
          <p:nvPr/>
        </p:nvPicPr>
        <p:blipFill>
          <a:blip r:embed="rId5"/>
          <a:stretch>
            <a:fillRect/>
          </a:stretch>
        </p:blipFill>
        <p:spPr>
          <a:xfrm>
            <a:off x="5461001" y="2207699"/>
            <a:ext cx="5996971" cy="2697873"/>
          </a:xfrm>
          <a:prstGeom prst="rect">
            <a:avLst/>
          </a:prstGeom>
        </p:spPr>
      </p:pic>
    </p:spTree>
    <p:extLst>
      <p:ext uri="{BB962C8B-B14F-4D97-AF65-F5344CB8AC3E}">
        <p14:creationId xmlns:p14="http://schemas.microsoft.com/office/powerpoint/2010/main" val="321764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solidFill>
                  <a:schemeClr val="accent3">
                    <a:lumMod val="25000"/>
                  </a:schemeClr>
                </a:solidFill>
                <a:latin typeface="Abadi" panose="020B0604020104020204" pitchFamily="34" charset="0"/>
              </a:rPr>
              <a:t>Following SQL queries were performed to extract and study data:</a:t>
            </a:r>
          </a:p>
          <a:p>
            <a:pPr lvl="1"/>
            <a:r>
              <a:rPr lang="en-US" sz="2000" dirty="0">
                <a:solidFill>
                  <a:schemeClr val="accent3">
                    <a:lumMod val="25000"/>
                  </a:schemeClr>
                </a:solidFill>
                <a:latin typeface="Abadi" panose="020B0604020104020204" pitchFamily="34" charset="0"/>
              </a:rPr>
              <a:t>Launch sites selection;</a:t>
            </a:r>
          </a:p>
          <a:p>
            <a:pPr lvl="1"/>
            <a:r>
              <a:rPr lang="en-US" sz="2000" dirty="0">
                <a:solidFill>
                  <a:schemeClr val="accent3">
                    <a:lumMod val="25000"/>
                  </a:schemeClr>
                </a:solidFill>
                <a:latin typeface="Abadi" panose="020B0604020104020204" pitchFamily="34" charset="0"/>
              </a:rPr>
              <a:t>Filtering of data by:</a:t>
            </a:r>
          </a:p>
          <a:p>
            <a:pPr lvl="2"/>
            <a:r>
              <a:rPr lang="en-US" sz="1600" dirty="0">
                <a:solidFill>
                  <a:schemeClr val="accent3">
                    <a:lumMod val="25000"/>
                  </a:schemeClr>
                </a:solidFill>
                <a:latin typeface="Abadi" panose="020B0604020104020204" pitchFamily="34" charset="0"/>
              </a:rPr>
              <a:t>launch site;</a:t>
            </a:r>
          </a:p>
          <a:p>
            <a:pPr lvl="2"/>
            <a:r>
              <a:rPr lang="en-US" sz="1600" dirty="0">
                <a:solidFill>
                  <a:schemeClr val="accent3">
                    <a:lumMod val="25000"/>
                  </a:schemeClr>
                </a:solidFill>
                <a:latin typeface="Abadi" panose="020B0604020104020204" pitchFamily="34" charset="0"/>
              </a:rPr>
              <a:t>customer;</a:t>
            </a:r>
          </a:p>
          <a:p>
            <a:pPr lvl="2"/>
            <a:r>
              <a:rPr lang="en-US" sz="1600" dirty="0">
                <a:solidFill>
                  <a:schemeClr val="accent3">
                    <a:lumMod val="25000"/>
                  </a:schemeClr>
                </a:solidFill>
                <a:latin typeface="Abadi" panose="020B0604020104020204" pitchFamily="34" charset="0"/>
              </a:rPr>
              <a:t>booster version;</a:t>
            </a:r>
          </a:p>
          <a:p>
            <a:pPr lvl="1"/>
            <a:r>
              <a:rPr lang="en-US" sz="2000" dirty="0">
                <a:solidFill>
                  <a:schemeClr val="accent3">
                    <a:lumMod val="25000"/>
                  </a:schemeClr>
                </a:solidFill>
                <a:latin typeface="Abadi" panose="020B0604020104020204" pitchFamily="34" charset="0"/>
              </a:rPr>
              <a:t>Information about:</a:t>
            </a:r>
          </a:p>
          <a:p>
            <a:pPr lvl="2"/>
            <a:r>
              <a:rPr lang="en-US" sz="1600" dirty="0">
                <a:solidFill>
                  <a:schemeClr val="accent3">
                    <a:lumMod val="25000"/>
                  </a:schemeClr>
                </a:solidFill>
                <a:latin typeface="Abadi" panose="020B0604020104020204" pitchFamily="34" charset="0"/>
              </a:rPr>
              <a:t>date of 1</a:t>
            </a:r>
            <a:r>
              <a:rPr lang="en-US" sz="1600" baseline="30000" dirty="0">
                <a:solidFill>
                  <a:schemeClr val="accent3">
                    <a:lumMod val="25000"/>
                  </a:schemeClr>
                </a:solidFill>
                <a:latin typeface="Abadi" panose="020B0604020104020204" pitchFamily="34" charset="0"/>
              </a:rPr>
              <a:t>st</a:t>
            </a:r>
            <a:r>
              <a:rPr lang="en-US" sz="1600" dirty="0">
                <a:solidFill>
                  <a:schemeClr val="accent3">
                    <a:lumMod val="25000"/>
                  </a:schemeClr>
                </a:solidFill>
                <a:latin typeface="Abadi" panose="020B0604020104020204" pitchFamily="34" charset="0"/>
              </a:rPr>
              <a:t> successful landing at ground pad;</a:t>
            </a:r>
          </a:p>
          <a:p>
            <a:pPr lvl="2"/>
            <a:r>
              <a:rPr lang="en-US" sz="1600" dirty="0">
                <a:solidFill>
                  <a:schemeClr val="accent3">
                    <a:lumMod val="25000"/>
                  </a:schemeClr>
                </a:solidFill>
                <a:latin typeface="Abadi" panose="020B0604020104020204" pitchFamily="34" charset="0"/>
              </a:rPr>
              <a:t>boosters with which landing success was reached;</a:t>
            </a:r>
          </a:p>
          <a:p>
            <a:pPr lvl="2"/>
            <a:r>
              <a:rPr lang="en-US" sz="1600" dirty="0">
                <a:solidFill>
                  <a:schemeClr val="accent3">
                    <a:lumMod val="25000"/>
                  </a:schemeClr>
                </a:solidFill>
                <a:latin typeface="Abadi" panose="020B0604020104020204" pitchFamily="34" charset="0"/>
              </a:rPr>
              <a:t>total number of successful and unsuccessful missions;</a:t>
            </a:r>
          </a:p>
          <a:p>
            <a:pPr lvl="2"/>
            <a:r>
              <a:rPr lang="en-US" sz="1600" dirty="0">
                <a:solidFill>
                  <a:schemeClr val="accent3">
                    <a:lumMod val="25000"/>
                  </a:schemeClr>
                </a:solidFill>
                <a:latin typeface="Abadi" panose="020B0604020104020204" pitchFamily="34" charset="0"/>
              </a:rPr>
              <a:t>etc.</a:t>
            </a:r>
          </a:p>
          <a:p>
            <a:pPr lvl="1"/>
            <a:r>
              <a:rPr lang="en-US" sz="2000" dirty="0">
                <a:solidFill>
                  <a:schemeClr val="accent3">
                    <a:lumMod val="25000"/>
                  </a:schemeClr>
                </a:solidFill>
                <a:latin typeface="Abadi" panose="020B0604020104020204" pitchFamily="34" charset="0"/>
              </a:rPr>
              <a:t>List of successful landings by time period;</a:t>
            </a:r>
            <a:endParaRPr lang="en-US" sz="16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notebook for reference: </a:t>
            </a:r>
            <a:r>
              <a:rPr lang="en-US" sz="1500" dirty="0" err="1">
                <a:hlinkClick r:id="rId3"/>
              </a:rPr>
              <a:t>spaceX_data_sql_sqlite.ipynb</a:t>
            </a:r>
            <a:r>
              <a:rPr lang="en-US" sz="1500" dirty="0">
                <a:hlinkClick r:id="rId3"/>
              </a:rPr>
              <a:t> at main · KoVal177/DS-IBM-10-Capstone (github.com)</a:t>
            </a:r>
            <a:endParaRPr lang="en-US" sz="15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79677"/>
            <a:ext cx="4640263" cy="4225925"/>
          </a:xfrm>
          <a:prstGeom prst="rect">
            <a:avLst/>
          </a:prstGeom>
        </p:spPr>
        <p:txBody>
          <a:bodyPr vert="horz" lIns="91440" tIns="45720" rIns="91440" bIns="45720" rtlCol="0" anchor="t">
            <a:normAutofit/>
          </a:bodyPr>
          <a:lstStyle/>
          <a:p>
            <a:r>
              <a:rPr lang="en-US" sz="1800" dirty="0">
                <a:solidFill>
                  <a:schemeClr val="accent3">
                    <a:lumMod val="25000"/>
                  </a:schemeClr>
                </a:solidFill>
                <a:latin typeface="Abadi" panose="020B0604020104020204" pitchFamily="34" charset="0"/>
              </a:rPr>
              <a:t>Information about launch sites was acquired and mapped</a:t>
            </a:r>
          </a:p>
          <a:p>
            <a:r>
              <a:rPr lang="en-US" sz="1800" dirty="0">
                <a:solidFill>
                  <a:schemeClr val="accent3">
                    <a:lumMod val="25000"/>
                  </a:schemeClr>
                </a:solidFill>
                <a:latin typeface="Abadi" panose="020B0604020104020204" pitchFamily="34" charset="0"/>
              </a:rPr>
              <a:t>Following objects were created:</a:t>
            </a:r>
          </a:p>
          <a:p>
            <a:pPr lvl="1"/>
            <a:r>
              <a:rPr lang="en-US" sz="1400" dirty="0">
                <a:solidFill>
                  <a:schemeClr val="accent3">
                    <a:lumMod val="25000"/>
                  </a:schemeClr>
                </a:solidFill>
                <a:latin typeface="Abadi" panose="020B0604020104020204" pitchFamily="34" charset="0"/>
              </a:rPr>
              <a:t>Circles to map site locations;</a:t>
            </a:r>
          </a:p>
          <a:p>
            <a:pPr lvl="1"/>
            <a:r>
              <a:rPr lang="en-US" sz="1400" dirty="0">
                <a:solidFill>
                  <a:schemeClr val="accent3">
                    <a:lumMod val="25000"/>
                  </a:schemeClr>
                </a:solidFill>
                <a:latin typeface="Abadi" panose="020B0604020104020204" pitchFamily="34" charset="0"/>
              </a:rPr>
              <a:t>Markers for site locations and landings outcomes by site location (grouped into clusters)</a:t>
            </a:r>
          </a:p>
          <a:p>
            <a:pPr lvl="1"/>
            <a:r>
              <a:rPr lang="en-US" sz="1400" dirty="0">
                <a:solidFill>
                  <a:schemeClr val="accent3">
                    <a:lumMod val="25000"/>
                  </a:schemeClr>
                </a:solidFill>
                <a:latin typeface="Abadi" panose="020B0604020104020204" pitchFamily="34" charset="0"/>
              </a:rPr>
              <a:t>Lines to highlight distance to closest infrastructure objects – coastline, railways, highways, cities</a:t>
            </a:r>
          </a:p>
          <a:p>
            <a:r>
              <a:rPr lang="en-US" sz="1800" dirty="0">
                <a:solidFill>
                  <a:schemeClr val="accent3">
                    <a:lumMod val="25000"/>
                  </a:schemeClr>
                </a:solidFill>
                <a:latin typeface="Abadi" panose="020B0604020104020204" pitchFamily="34" charset="0"/>
              </a:rPr>
              <a:t>notebook for reference: </a:t>
            </a:r>
            <a:r>
              <a:rPr lang="en-US" sz="1500" dirty="0" err="1">
                <a:hlinkClick r:id="rId3"/>
              </a:rPr>
              <a:t>spaceX_data_map_locations.ipynb</a:t>
            </a:r>
            <a:r>
              <a:rPr lang="en-US" sz="1500" dirty="0">
                <a:hlinkClick r:id="rId3"/>
              </a:rPr>
              <a:t> at main · KoVal177/DS-IBM-10-Capstone (github.com)</a:t>
            </a:r>
            <a:endParaRPr lang="en-US" sz="15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5" name="Рисунок 4">
            <a:extLst>
              <a:ext uri="{FF2B5EF4-FFF2-40B4-BE49-F238E27FC236}">
                <a16:creationId xmlns:a16="http://schemas.microsoft.com/office/drawing/2014/main" id="{D6014C14-2BE0-4EA2-870F-24FDEF3E3664}"/>
              </a:ext>
            </a:extLst>
          </p:cNvPr>
          <p:cNvPicPr>
            <a:picLocks noChangeAspect="1"/>
          </p:cNvPicPr>
          <p:nvPr/>
        </p:nvPicPr>
        <p:blipFill>
          <a:blip r:embed="rId4"/>
          <a:stretch>
            <a:fillRect/>
          </a:stretch>
        </p:blipFill>
        <p:spPr>
          <a:xfrm>
            <a:off x="5461001" y="1493927"/>
            <a:ext cx="5908967" cy="3478766"/>
          </a:xfrm>
          <a:prstGeom prst="rect">
            <a:avLst/>
          </a:prstGeom>
        </p:spPr>
      </p:pic>
    </p:spTree>
    <p:extLst>
      <p:ext uri="{BB962C8B-B14F-4D97-AF65-F5344CB8AC3E}">
        <p14:creationId xmlns:p14="http://schemas.microsoft.com/office/powerpoint/2010/main" val="97107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79677"/>
            <a:ext cx="4640263" cy="4225925"/>
          </a:xfrm>
          <a:prstGeom prst="rect">
            <a:avLst/>
          </a:prstGeom>
        </p:spPr>
        <p:txBody>
          <a:bodyPr vert="horz" lIns="91440" tIns="45720" rIns="91440" bIns="45720" rtlCol="0" anchor="t">
            <a:normAutofit/>
          </a:bodyPr>
          <a:lstStyle/>
          <a:p>
            <a:r>
              <a:rPr lang="en-US" sz="1800" dirty="0">
                <a:solidFill>
                  <a:schemeClr val="accent3">
                    <a:lumMod val="25000"/>
                  </a:schemeClr>
                </a:solidFill>
                <a:latin typeface="Abadi" panose="020B0604020104020204" pitchFamily="34" charset="0"/>
              </a:rPr>
              <a:t>Interactive dashboard was build to conveniently visualize relations between landing outcomes and:</a:t>
            </a:r>
          </a:p>
          <a:p>
            <a:pPr lvl="1"/>
            <a:r>
              <a:rPr lang="en-US" sz="1400" dirty="0">
                <a:solidFill>
                  <a:schemeClr val="accent3">
                    <a:lumMod val="25000"/>
                  </a:schemeClr>
                </a:solidFill>
                <a:latin typeface="Abadi" panose="020B0604020104020204" pitchFamily="34" charset="0"/>
              </a:rPr>
              <a:t>Launch sites;</a:t>
            </a:r>
          </a:p>
          <a:p>
            <a:pPr lvl="1"/>
            <a:r>
              <a:rPr lang="en-US" sz="1400" dirty="0">
                <a:solidFill>
                  <a:schemeClr val="accent3">
                    <a:lumMod val="25000"/>
                  </a:schemeClr>
                </a:solidFill>
                <a:latin typeface="Abadi" panose="020B0604020104020204" pitchFamily="34" charset="0"/>
              </a:rPr>
              <a:t>Booster versions;</a:t>
            </a:r>
          </a:p>
          <a:p>
            <a:pPr lvl="1"/>
            <a:r>
              <a:rPr lang="en-US" sz="1400" dirty="0">
                <a:solidFill>
                  <a:schemeClr val="accent3">
                    <a:lumMod val="25000"/>
                  </a:schemeClr>
                </a:solidFill>
                <a:latin typeface="Abadi" panose="020B0604020104020204" pitchFamily="34" charset="0"/>
              </a:rPr>
              <a:t>Payload mass (with additional filtering by payload mass)</a:t>
            </a:r>
          </a:p>
          <a:p>
            <a:r>
              <a:rPr lang="en-US" sz="1800" dirty="0">
                <a:solidFill>
                  <a:schemeClr val="accent3">
                    <a:lumMod val="25000"/>
                  </a:schemeClr>
                </a:solidFill>
                <a:latin typeface="Abadi" panose="020B0604020104020204" pitchFamily="34" charset="0"/>
              </a:rPr>
              <a:t>Instruments employed:</a:t>
            </a:r>
          </a:p>
          <a:p>
            <a:pPr lvl="1"/>
            <a:r>
              <a:rPr lang="en-US" sz="1400" dirty="0">
                <a:solidFill>
                  <a:schemeClr val="accent3">
                    <a:lumMod val="25000"/>
                  </a:schemeClr>
                </a:solidFill>
                <a:latin typeface="Abadi" panose="020B0604020104020204" pitchFamily="34" charset="0"/>
              </a:rPr>
              <a:t>Pie chart (outcome by launch site);</a:t>
            </a:r>
          </a:p>
          <a:p>
            <a:pPr lvl="1"/>
            <a:r>
              <a:rPr lang="en-US" sz="1400" dirty="0">
                <a:solidFill>
                  <a:schemeClr val="accent3">
                    <a:lumMod val="25000"/>
                  </a:schemeClr>
                </a:solidFill>
                <a:latin typeface="Abadi" panose="020B0604020104020204" pitchFamily="34" charset="0"/>
              </a:rPr>
              <a:t>Slider (for payload mass filtering)</a:t>
            </a:r>
          </a:p>
          <a:p>
            <a:pPr lvl="1"/>
            <a:r>
              <a:rPr lang="en-US" sz="1400" dirty="0">
                <a:solidFill>
                  <a:schemeClr val="accent3">
                    <a:lumMod val="25000"/>
                  </a:schemeClr>
                </a:solidFill>
                <a:latin typeface="Abadi" panose="020B0604020104020204" pitchFamily="34" charset="0"/>
              </a:rPr>
              <a:t>Scatter plot (relation between payload and outcome with additional color coding of booster type)</a:t>
            </a:r>
          </a:p>
          <a:p>
            <a:r>
              <a:rPr lang="en-US" sz="1800" dirty="0">
                <a:solidFill>
                  <a:schemeClr val="accent3">
                    <a:lumMod val="25000"/>
                  </a:schemeClr>
                </a:solidFill>
                <a:latin typeface="Abadi" panose="020B0604020104020204" pitchFamily="34" charset="0"/>
              </a:rPr>
              <a:t>Python code for reference: </a:t>
            </a:r>
            <a:r>
              <a:rPr lang="en-US" sz="1500" dirty="0">
                <a:hlinkClick r:id="rId3"/>
              </a:rPr>
              <a:t>spacex_dash_app.py at main · KoVal177/DS-IBM-10-Capstone (github.com)</a:t>
            </a:r>
            <a:endParaRPr lang="en-US" sz="15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7" name="Рисунок 6">
            <a:extLst>
              <a:ext uri="{FF2B5EF4-FFF2-40B4-BE49-F238E27FC236}">
                <a16:creationId xmlns:a16="http://schemas.microsoft.com/office/drawing/2014/main" id="{447C387F-6391-4D92-B132-5676891DDF1F}"/>
              </a:ext>
            </a:extLst>
          </p:cNvPr>
          <p:cNvPicPr>
            <a:picLocks noChangeAspect="1"/>
          </p:cNvPicPr>
          <p:nvPr/>
        </p:nvPicPr>
        <p:blipFill>
          <a:blip r:embed="rId4"/>
          <a:stretch>
            <a:fillRect/>
          </a:stretch>
        </p:blipFill>
        <p:spPr>
          <a:xfrm>
            <a:off x="6343154" y="1350130"/>
            <a:ext cx="4640263" cy="4679134"/>
          </a:xfrm>
          <a:prstGeom prst="rect">
            <a:avLst/>
          </a:prstGeom>
        </p:spPr>
      </p:pic>
    </p:spTree>
    <p:extLst>
      <p:ext uri="{BB962C8B-B14F-4D97-AF65-F5344CB8AC3E}">
        <p14:creationId xmlns:p14="http://schemas.microsoft.com/office/powerpoint/2010/main" val="36274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67096"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predictive modelling methods of Machine Learning were employed.</a:t>
            </a:r>
          </a:p>
          <a:p>
            <a:pPr>
              <a:lnSpc>
                <a:spcPct val="100000"/>
              </a:lnSpc>
              <a:spcBef>
                <a:spcPts val="1400"/>
              </a:spcBef>
            </a:pPr>
            <a:r>
              <a:rPr lang="en-US" sz="2200" dirty="0">
                <a:solidFill>
                  <a:schemeClr val="accent3">
                    <a:lumMod val="25000"/>
                  </a:schemeClr>
                </a:solidFill>
                <a:latin typeface="Abadi" panose="020B0604020104020204" pitchFamily="34" charset="0"/>
              </a:rPr>
              <a:t>Steps:</a:t>
            </a:r>
          </a:p>
          <a:p>
            <a:pPr lvl="1">
              <a:lnSpc>
                <a:spcPct val="100000"/>
              </a:lnSpc>
              <a:spcBef>
                <a:spcPts val="1400"/>
              </a:spcBef>
            </a:pPr>
            <a:r>
              <a:rPr lang="en-US" sz="1800" dirty="0">
                <a:solidFill>
                  <a:schemeClr val="accent3">
                    <a:lumMod val="25000"/>
                  </a:schemeClr>
                </a:solidFill>
                <a:latin typeface="Abadi" panose="020B0604020104020204" pitchFamily="34" charset="0"/>
              </a:rPr>
              <a:t>convert categorical data into numeric format;</a:t>
            </a:r>
          </a:p>
          <a:p>
            <a:pPr lvl="1">
              <a:lnSpc>
                <a:spcPct val="100000"/>
              </a:lnSpc>
              <a:spcBef>
                <a:spcPts val="1400"/>
              </a:spcBef>
            </a:pPr>
            <a:r>
              <a:rPr lang="en-US" sz="1800" dirty="0">
                <a:solidFill>
                  <a:schemeClr val="accent3">
                    <a:lumMod val="25000"/>
                  </a:schemeClr>
                </a:solidFill>
                <a:latin typeface="Abadi" panose="020B0604020104020204" pitchFamily="34" charset="0"/>
              </a:rPr>
              <a:t>rescale data;</a:t>
            </a:r>
          </a:p>
          <a:p>
            <a:pPr lvl="1">
              <a:lnSpc>
                <a:spcPct val="100000"/>
              </a:lnSpc>
              <a:spcBef>
                <a:spcPts val="1400"/>
              </a:spcBef>
            </a:pPr>
            <a:r>
              <a:rPr lang="en-US" sz="1800" dirty="0">
                <a:solidFill>
                  <a:schemeClr val="accent3">
                    <a:lumMod val="25000"/>
                  </a:schemeClr>
                </a:solidFill>
                <a:latin typeface="Abadi" panose="020B0604020104020204" pitchFamily="34" charset="0"/>
              </a:rPr>
              <a:t>divide data into training and testing sets;</a:t>
            </a:r>
          </a:p>
          <a:p>
            <a:pPr lvl="1">
              <a:lnSpc>
                <a:spcPct val="100000"/>
              </a:lnSpc>
              <a:spcBef>
                <a:spcPts val="1400"/>
              </a:spcBef>
            </a:pPr>
            <a:r>
              <a:rPr lang="en-US" sz="1800" dirty="0">
                <a:solidFill>
                  <a:schemeClr val="accent3">
                    <a:lumMod val="25000"/>
                  </a:schemeClr>
                </a:solidFill>
                <a:latin typeface="Abadi" panose="020B0604020104020204" pitchFamily="34" charset="0"/>
              </a:rPr>
              <a:t>by employing Grid Search Method (with cross-validation) four models were tested to find best model and set of </a:t>
            </a:r>
            <a:r>
              <a:rPr lang="en-US" sz="1800" dirty="0" err="1">
                <a:solidFill>
                  <a:schemeClr val="accent3">
                    <a:lumMod val="25000"/>
                  </a:schemeClr>
                </a:solidFill>
                <a:latin typeface="Abadi" panose="020B0604020104020204" pitchFamily="34" charset="0"/>
              </a:rPr>
              <a:t>hyperparemeters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identify the best model</a:t>
            </a:r>
          </a:p>
          <a:p>
            <a:r>
              <a:rPr lang="en-US" sz="2200" dirty="0">
                <a:solidFill>
                  <a:schemeClr val="accent3">
                    <a:lumMod val="25000"/>
                  </a:schemeClr>
                </a:solidFill>
                <a:latin typeface="Abadi" panose="020B0604020104020204" pitchFamily="34" charset="0"/>
              </a:rPr>
              <a:t>Python code for reference: </a:t>
            </a:r>
          </a:p>
          <a:p>
            <a:pPr marL="0" indent="0">
              <a:buNone/>
            </a:pPr>
            <a:r>
              <a:rPr lang="en-US" sz="1600" dirty="0" err="1">
                <a:hlinkClick r:id="rId3"/>
              </a:rPr>
              <a:t>spaceX_data_ML.ipynb</a:t>
            </a:r>
            <a:r>
              <a:rPr lang="en-US" sz="1600" dirty="0">
                <a:hlinkClick r:id="rId3"/>
              </a:rPr>
              <a:t> at main · KoVal177/DS-IBM-10-Capstone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146" name="Picture 2">
            <a:extLst>
              <a:ext uri="{FF2B5EF4-FFF2-40B4-BE49-F238E27FC236}">
                <a16:creationId xmlns:a16="http://schemas.microsoft.com/office/drawing/2014/main" id="{A05E473A-58CA-42D5-B285-35BCB5C2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026" y="2002284"/>
            <a:ext cx="37338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3684272"/>
            <a:ext cx="11042775" cy="2184716"/>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is a clear difference between a number of successful landings and a launch site, with CCAFS SLC 40 falling behind, though it can be explained by time – most of earlier launches were done there. As number of launches increases share of successful landings increases as well.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Also the graph shows that CCAFS SLC 40 is a preferable site for launches (though for some time most activities were transferred to KSC LC 39A). It may also mean that most of experimental features would be first implemented here thus contributing to higher rate of failures.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Рисунок 5">
            <a:extLst>
              <a:ext uri="{FF2B5EF4-FFF2-40B4-BE49-F238E27FC236}">
                <a16:creationId xmlns:a16="http://schemas.microsoft.com/office/drawing/2014/main" id="{EBFFA0E2-73D0-40A6-BB01-62EEEBE68765}"/>
              </a:ext>
            </a:extLst>
          </p:cNvPr>
          <p:cNvPicPr>
            <a:picLocks noChangeAspect="1"/>
          </p:cNvPicPr>
          <p:nvPr/>
        </p:nvPicPr>
        <p:blipFill>
          <a:blip r:embed="rId3"/>
          <a:stretch>
            <a:fillRect/>
          </a:stretch>
        </p:blipFill>
        <p:spPr>
          <a:xfrm>
            <a:off x="1162050" y="1495425"/>
            <a:ext cx="9867900" cy="19335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Рисунок 5">
            <a:extLst>
              <a:ext uri="{FF2B5EF4-FFF2-40B4-BE49-F238E27FC236}">
                <a16:creationId xmlns:a16="http://schemas.microsoft.com/office/drawing/2014/main" id="{08D25CCD-1B99-4C3C-8367-B1ECF4E850E5}"/>
              </a:ext>
            </a:extLst>
          </p:cNvPr>
          <p:cNvPicPr>
            <a:picLocks noChangeAspect="1"/>
          </p:cNvPicPr>
          <p:nvPr/>
        </p:nvPicPr>
        <p:blipFill>
          <a:blip r:embed="rId3"/>
          <a:stretch>
            <a:fillRect/>
          </a:stretch>
        </p:blipFill>
        <p:spPr>
          <a:xfrm>
            <a:off x="1084336" y="1524000"/>
            <a:ext cx="9886950" cy="1905000"/>
          </a:xfrm>
          <a:prstGeom prst="rect">
            <a:avLst/>
          </a:prstGeom>
        </p:spPr>
      </p:pic>
      <p:sp>
        <p:nvSpPr>
          <p:cNvPr id="7" name="Content Placeholder 2">
            <a:extLst>
              <a:ext uri="{FF2B5EF4-FFF2-40B4-BE49-F238E27FC236}">
                <a16:creationId xmlns:a16="http://schemas.microsoft.com/office/drawing/2014/main" id="{33FA6B9B-DE87-4511-B46D-2062ABF61809}"/>
              </a:ext>
            </a:extLst>
          </p:cNvPr>
          <p:cNvSpPr txBox="1">
            <a:spLocks/>
          </p:cNvSpPr>
          <p:nvPr/>
        </p:nvSpPr>
        <p:spPr>
          <a:xfrm>
            <a:off x="864972" y="3684272"/>
            <a:ext cx="11042775" cy="21847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Most of launches are done with payload of below 10 </a:t>
            </a:r>
            <a:r>
              <a:rPr lang="en-US" sz="2200" dirty="0" err="1">
                <a:solidFill>
                  <a:schemeClr val="accent3">
                    <a:lumMod val="25000"/>
                  </a:schemeClr>
                </a:solidFill>
                <a:latin typeface="Abadi" panose="020B0604020104020204" pitchFamily="34" charset="0"/>
              </a:rPr>
              <a:t>ths</a:t>
            </a:r>
            <a:r>
              <a:rPr lang="en-US" sz="2200" dirty="0">
                <a:solidFill>
                  <a:schemeClr val="accent3">
                    <a:lumMod val="25000"/>
                  </a:schemeClr>
                </a:solidFill>
                <a:latin typeface="Abadi" panose="020B0604020104020204" pitchFamily="34" charset="0"/>
              </a:rPr>
              <a:t>. kg, at site VAFB SLC  - all of them. Also, almost all of launches with high and medium payload (above 7 </a:t>
            </a:r>
            <a:r>
              <a:rPr lang="en-US" sz="2200" dirty="0" err="1">
                <a:solidFill>
                  <a:schemeClr val="accent3">
                    <a:lumMod val="25000"/>
                  </a:schemeClr>
                </a:solidFill>
                <a:latin typeface="Abadi" panose="020B0604020104020204" pitchFamily="34" charset="0"/>
              </a:rPr>
              <a:t>ths</a:t>
            </a:r>
            <a:r>
              <a:rPr lang="en-US" sz="2200" dirty="0">
                <a:solidFill>
                  <a:schemeClr val="accent3">
                    <a:lumMod val="25000"/>
                  </a:schemeClr>
                </a:solidFill>
                <a:latin typeface="Abadi" panose="020B0604020104020204" pitchFamily="34" charset="0"/>
              </a:rPr>
              <a:t>.) demonstrate notoriously high rate of success in landings with only few failures. </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E9249F8F-6469-4F0A-A3FA-1DC02B851C2E}"/>
              </a:ext>
            </a:extLst>
          </p:cNvPr>
          <p:cNvPicPr>
            <a:picLocks noChangeAspect="1"/>
          </p:cNvPicPr>
          <p:nvPr/>
        </p:nvPicPr>
        <p:blipFill>
          <a:blip r:embed="rId3"/>
          <a:stretch>
            <a:fillRect/>
          </a:stretch>
        </p:blipFill>
        <p:spPr>
          <a:xfrm>
            <a:off x="770011" y="1409700"/>
            <a:ext cx="4088955" cy="2984022"/>
          </a:xfrm>
          <a:prstGeom prst="rect">
            <a:avLst/>
          </a:prstGeom>
        </p:spPr>
      </p:pic>
      <p:pic>
        <p:nvPicPr>
          <p:cNvPr id="8" name="Рисунок 7">
            <a:extLst>
              <a:ext uri="{FF2B5EF4-FFF2-40B4-BE49-F238E27FC236}">
                <a16:creationId xmlns:a16="http://schemas.microsoft.com/office/drawing/2014/main" id="{191479BF-EAFE-403C-A137-2545B20805D6}"/>
              </a:ext>
            </a:extLst>
          </p:cNvPr>
          <p:cNvPicPr>
            <a:picLocks noChangeAspect="1"/>
          </p:cNvPicPr>
          <p:nvPr/>
        </p:nvPicPr>
        <p:blipFill>
          <a:blip r:embed="rId4"/>
          <a:stretch>
            <a:fillRect/>
          </a:stretch>
        </p:blipFill>
        <p:spPr>
          <a:xfrm>
            <a:off x="5065320" y="1439623"/>
            <a:ext cx="6729413" cy="2924175"/>
          </a:xfrm>
          <a:prstGeom prst="rect">
            <a:avLst/>
          </a:prstGeom>
        </p:spPr>
      </p:pic>
      <p:sp>
        <p:nvSpPr>
          <p:cNvPr id="9" name="Content Placeholder 2">
            <a:extLst>
              <a:ext uri="{FF2B5EF4-FFF2-40B4-BE49-F238E27FC236}">
                <a16:creationId xmlns:a16="http://schemas.microsoft.com/office/drawing/2014/main" id="{38FCE59E-44E8-4D81-8F44-5B9E51CD4FF5}"/>
              </a:ext>
            </a:extLst>
          </p:cNvPr>
          <p:cNvSpPr txBox="1">
            <a:spLocks/>
          </p:cNvSpPr>
          <p:nvPr/>
        </p:nvSpPr>
        <p:spPr>
          <a:xfrm>
            <a:off x="864972" y="4393722"/>
            <a:ext cx="11042775" cy="14752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Launches to GTO orbit are clear underdogs with lowest success rate (among orbits with at least 3 missions) with visually small gain over time. This a high geosynchronous orbit located at 22,236 km above </a:t>
            </a:r>
            <a:r>
              <a:rPr lang="en-US" sz="2200" dirty="0" err="1">
                <a:solidFill>
                  <a:schemeClr val="accent3">
                    <a:lumMod val="25000"/>
                  </a:schemeClr>
                </a:solidFill>
                <a:latin typeface="Abadi" panose="020B0604020104020204" pitchFamily="34" charset="0"/>
              </a:rPr>
              <a:t>Erth</a:t>
            </a:r>
            <a:r>
              <a:rPr lang="en-US" sz="2200" dirty="0">
                <a:solidFill>
                  <a:schemeClr val="accent3">
                    <a:lumMod val="25000"/>
                  </a:schemeClr>
                </a:solidFill>
                <a:latin typeface="Abadi" panose="020B0604020104020204" pitchFamily="34" charset="0"/>
              </a:rPr>
              <a:t>. Contrary to it, low-distance orbits (VLEO, ISS, LEO) show much better results.</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026" name="Picture 2">
            <a:extLst>
              <a:ext uri="{FF2B5EF4-FFF2-40B4-BE49-F238E27FC236}">
                <a16:creationId xmlns:a16="http://schemas.microsoft.com/office/drawing/2014/main" id="{CFDE23EE-463F-401A-8B53-C2D55C694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545" y="1345149"/>
            <a:ext cx="9224909" cy="296686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67194B3-9EB5-4B37-ADA5-411F0F4F04D5}"/>
              </a:ext>
            </a:extLst>
          </p:cNvPr>
          <p:cNvSpPr txBox="1">
            <a:spLocks/>
          </p:cNvSpPr>
          <p:nvPr/>
        </p:nvSpPr>
        <p:spPr>
          <a:xfrm>
            <a:off x="864972" y="4393722"/>
            <a:ext cx="11042775" cy="14752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All of the medium and high payload launches happen to low-Earth orbits (VLEO, ISS, PO), with high success rate. Lower payloads can be observed both at geosynchronous orbits and low-Earth orbits, generally, with significantly lower rate of successful landings.</a:t>
            </a: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050" name="Picture 2">
            <a:extLst>
              <a:ext uri="{FF2B5EF4-FFF2-40B4-BE49-F238E27FC236}">
                <a16:creationId xmlns:a16="http://schemas.microsoft.com/office/drawing/2014/main" id="{E9ABD6C3-839A-4338-B7CF-5CCC955B5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156" y="1371600"/>
            <a:ext cx="3957798" cy="301546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C4B5C42-8FF9-40C5-AF21-30689989CCA3}"/>
              </a:ext>
            </a:extLst>
          </p:cNvPr>
          <p:cNvSpPr txBox="1">
            <a:spLocks/>
          </p:cNvSpPr>
          <p:nvPr/>
        </p:nvSpPr>
        <p:spPr>
          <a:xfrm>
            <a:off x="864972" y="4393722"/>
            <a:ext cx="11042775" cy="14752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Overall success rate of landings increases as time passes with experience and expertise obtained.</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Рисунок 5">
            <a:extLst>
              <a:ext uri="{FF2B5EF4-FFF2-40B4-BE49-F238E27FC236}">
                <a16:creationId xmlns:a16="http://schemas.microsoft.com/office/drawing/2014/main" id="{7A963424-EBB2-44DF-8DD5-2DA8C2507C22}"/>
              </a:ext>
            </a:extLst>
          </p:cNvPr>
          <p:cNvPicPr>
            <a:picLocks noChangeAspect="1"/>
          </p:cNvPicPr>
          <p:nvPr/>
        </p:nvPicPr>
        <p:blipFill>
          <a:blip r:embed="rId3"/>
          <a:stretch>
            <a:fillRect/>
          </a:stretch>
        </p:blipFill>
        <p:spPr>
          <a:xfrm>
            <a:off x="1228136" y="1573711"/>
            <a:ext cx="1228725" cy="1285875"/>
          </a:xfrm>
          <a:prstGeom prst="rect">
            <a:avLst/>
          </a:prstGeom>
        </p:spPr>
      </p:pic>
      <p:sp>
        <p:nvSpPr>
          <p:cNvPr id="7" name="Content Placeholder 2">
            <a:extLst>
              <a:ext uri="{FF2B5EF4-FFF2-40B4-BE49-F238E27FC236}">
                <a16:creationId xmlns:a16="http://schemas.microsoft.com/office/drawing/2014/main" id="{6BD48669-F75A-480B-B5CF-D9E3AA81F7A8}"/>
              </a:ext>
            </a:extLst>
          </p:cNvPr>
          <p:cNvSpPr txBox="1">
            <a:spLocks/>
          </p:cNvSpPr>
          <p:nvPr/>
        </p:nvSpPr>
        <p:spPr>
          <a:xfrm>
            <a:off x="864972" y="3226085"/>
            <a:ext cx="11042775" cy="26429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Though 4 sites are present in initial database, actually all launches were performed from 3 sites – CCAFS LC-40 was renamed into CCAFS SLC-40 and means “Cape Canaveral Space Launch Complex”, Florida. Nearby located KSC LC-39A which i.e. “Kennedy Space Center Launch Complex”.</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VAFB SLC-4E is in California and the full name is “Vandenberg Space Launch Complex”.</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22679"/>
            <a:ext cx="9745589" cy="195428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table shows first 5 records where launch sites begin with `CCA`. That is how data is present in database.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Рисунок 5">
            <a:extLst>
              <a:ext uri="{FF2B5EF4-FFF2-40B4-BE49-F238E27FC236}">
                <a16:creationId xmlns:a16="http://schemas.microsoft.com/office/drawing/2014/main" id="{0C2EE4B4-D5C1-42B4-ADF7-C0DC65A2561B}"/>
              </a:ext>
            </a:extLst>
          </p:cNvPr>
          <p:cNvPicPr>
            <a:picLocks noChangeAspect="1"/>
          </p:cNvPicPr>
          <p:nvPr/>
        </p:nvPicPr>
        <p:blipFill>
          <a:blip r:embed="rId3"/>
          <a:stretch>
            <a:fillRect/>
          </a:stretch>
        </p:blipFill>
        <p:spPr>
          <a:xfrm>
            <a:off x="813945" y="1334151"/>
            <a:ext cx="10644027" cy="288852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17887"/>
            <a:ext cx="9745589" cy="17590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total payload of 45.6 t was launched with NASA as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(NASA)</a:t>
            </a:r>
          </a:p>
        </p:txBody>
      </p:sp>
      <p:pic>
        <p:nvPicPr>
          <p:cNvPr id="6" name="Рисунок 5">
            <a:extLst>
              <a:ext uri="{FF2B5EF4-FFF2-40B4-BE49-F238E27FC236}">
                <a16:creationId xmlns:a16="http://schemas.microsoft.com/office/drawing/2014/main" id="{321CBBF8-CE63-4753-9E07-D8568B421206}"/>
              </a:ext>
            </a:extLst>
          </p:cNvPr>
          <p:cNvPicPr>
            <a:picLocks noChangeAspect="1"/>
          </p:cNvPicPr>
          <p:nvPr/>
        </p:nvPicPr>
        <p:blipFill>
          <a:blip r:embed="rId3"/>
          <a:stretch>
            <a:fillRect/>
          </a:stretch>
        </p:blipFill>
        <p:spPr>
          <a:xfrm>
            <a:off x="1242531" y="1669925"/>
            <a:ext cx="2247900" cy="7810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2064" y="2934557"/>
            <a:ext cx="9745589" cy="153304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launched with booster F9 v1.1 was 2535 kg, not very much</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Рисунок 5">
            <a:extLst>
              <a:ext uri="{FF2B5EF4-FFF2-40B4-BE49-F238E27FC236}">
                <a16:creationId xmlns:a16="http://schemas.microsoft.com/office/drawing/2014/main" id="{952075E0-8960-4DBA-9765-ECCC9AD4FF11}"/>
              </a:ext>
            </a:extLst>
          </p:cNvPr>
          <p:cNvPicPr>
            <a:picLocks noChangeAspect="1"/>
          </p:cNvPicPr>
          <p:nvPr/>
        </p:nvPicPr>
        <p:blipFill>
          <a:blip r:embed="rId3"/>
          <a:stretch>
            <a:fillRect/>
          </a:stretch>
        </p:blipFill>
        <p:spPr>
          <a:xfrm>
            <a:off x="1295935" y="1714125"/>
            <a:ext cx="2038350" cy="6762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91856"/>
            <a:ext cx="9745589" cy="133564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ground landing was performed at the 22-12-215*.</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Рисунок 5">
            <a:extLst>
              <a:ext uri="{FF2B5EF4-FFF2-40B4-BE49-F238E27FC236}">
                <a16:creationId xmlns:a16="http://schemas.microsoft.com/office/drawing/2014/main" id="{289CCD1C-05C2-4A5B-830B-23CEF8AAFB9D}"/>
              </a:ext>
            </a:extLst>
          </p:cNvPr>
          <p:cNvPicPr>
            <a:picLocks noChangeAspect="1"/>
          </p:cNvPicPr>
          <p:nvPr/>
        </p:nvPicPr>
        <p:blipFill>
          <a:blip r:embed="rId3"/>
          <a:stretch>
            <a:fillRect/>
          </a:stretch>
        </p:blipFill>
        <p:spPr>
          <a:xfrm>
            <a:off x="1200150" y="1582809"/>
            <a:ext cx="4895850" cy="733425"/>
          </a:xfrm>
          <a:prstGeom prst="rect">
            <a:avLst/>
          </a:prstGeom>
        </p:spPr>
      </p:pic>
      <p:sp>
        <p:nvSpPr>
          <p:cNvPr id="7" name="TextBox 6">
            <a:extLst>
              <a:ext uri="{FF2B5EF4-FFF2-40B4-BE49-F238E27FC236}">
                <a16:creationId xmlns:a16="http://schemas.microsoft.com/office/drawing/2014/main" id="{0699E700-9736-4C21-8946-9B7B390E7E56}"/>
              </a:ext>
            </a:extLst>
          </p:cNvPr>
          <p:cNvSpPr txBox="1"/>
          <p:nvPr/>
        </p:nvSpPr>
        <p:spPr>
          <a:xfrm>
            <a:off x="770011" y="5681609"/>
            <a:ext cx="8918519"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 - irregular format of output is due to </a:t>
            </a:r>
            <a:r>
              <a:rPr lang="en-US" sz="1800" dirty="0" err="1">
                <a:solidFill>
                  <a:schemeClr val="accent3">
                    <a:lumMod val="25000"/>
                  </a:schemeClr>
                </a:solidFill>
                <a:latin typeface="Abadi" panose="020B0604020104020204" pitchFamily="34" charset="0"/>
              </a:rPr>
              <a:t>sqlite</a:t>
            </a:r>
            <a:r>
              <a:rPr lang="en-US" sz="1800" dirty="0">
                <a:solidFill>
                  <a:schemeClr val="accent3">
                    <a:lumMod val="25000"/>
                  </a:schemeClr>
                </a:solidFill>
                <a:latin typeface="Abadi" panose="020B0604020104020204" pitchFamily="34" charset="0"/>
              </a:rPr>
              <a:t> engine features</a:t>
            </a:r>
            <a:endParaRPr lang="ru-RU" dirty="0"/>
          </a:p>
        </p:txBody>
      </p:sp>
      <p:cxnSp>
        <p:nvCxnSpPr>
          <p:cNvPr id="9" name="Прямая соединительная линия 8">
            <a:extLst>
              <a:ext uri="{FF2B5EF4-FFF2-40B4-BE49-F238E27FC236}">
                <a16:creationId xmlns:a16="http://schemas.microsoft.com/office/drawing/2014/main" id="{E4329DA1-08C2-4785-A805-5EB2D1948067}"/>
              </a:ext>
            </a:extLst>
          </p:cNvPr>
          <p:cNvCxnSpPr/>
          <p:nvPr/>
        </p:nvCxnSpPr>
        <p:spPr>
          <a:xfrm>
            <a:off x="770010" y="5649303"/>
            <a:ext cx="10377451" cy="323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24035"/>
            <a:ext cx="9761001" cy="26529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Successful drone ship landings were done with 4 different boosters for payload between 4000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Рисунок 6">
            <a:extLst>
              <a:ext uri="{FF2B5EF4-FFF2-40B4-BE49-F238E27FC236}">
                <a16:creationId xmlns:a16="http://schemas.microsoft.com/office/drawing/2014/main" id="{75F7A11A-C79C-4D54-85BF-8D7B2E1A44A2}"/>
              </a:ext>
            </a:extLst>
          </p:cNvPr>
          <p:cNvPicPr>
            <a:picLocks noChangeAspect="1"/>
          </p:cNvPicPr>
          <p:nvPr/>
        </p:nvPicPr>
        <p:blipFill>
          <a:blip r:embed="rId3"/>
          <a:stretch>
            <a:fillRect/>
          </a:stretch>
        </p:blipFill>
        <p:spPr>
          <a:xfrm>
            <a:off x="1359399" y="1405754"/>
            <a:ext cx="1562100" cy="18002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89115"/>
            <a:ext cx="9745589" cy="208784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terms of mission outcomes all the launches except one were successful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Рисунок 5">
            <a:extLst>
              <a:ext uri="{FF2B5EF4-FFF2-40B4-BE49-F238E27FC236}">
                <a16:creationId xmlns:a16="http://schemas.microsoft.com/office/drawing/2014/main" id="{EC74664F-C5DD-44A4-AFE2-6678B29B5C34}"/>
              </a:ext>
            </a:extLst>
          </p:cNvPr>
          <p:cNvPicPr>
            <a:picLocks noChangeAspect="1"/>
          </p:cNvPicPr>
          <p:nvPr/>
        </p:nvPicPr>
        <p:blipFill>
          <a:blip r:embed="rId3"/>
          <a:stretch>
            <a:fillRect/>
          </a:stretch>
        </p:blipFill>
        <p:spPr>
          <a:xfrm>
            <a:off x="1233808" y="1567208"/>
            <a:ext cx="3724275" cy="18478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1333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total 12 versions of boosters were used to carry maximum payload of 15.6 ton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Рисунок 5">
            <a:extLst>
              <a:ext uri="{FF2B5EF4-FFF2-40B4-BE49-F238E27FC236}">
                <a16:creationId xmlns:a16="http://schemas.microsoft.com/office/drawing/2014/main" id="{24F5E358-A7D5-4D5B-9EC9-81D2E7AD04A8}"/>
              </a:ext>
            </a:extLst>
          </p:cNvPr>
          <p:cNvPicPr>
            <a:picLocks noChangeAspect="1"/>
          </p:cNvPicPr>
          <p:nvPr/>
        </p:nvPicPr>
        <p:blipFill>
          <a:blip r:embed="rId3"/>
          <a:stretch>
            <a:fillRect/>
          </a:stretch>
        </p:blipFill>
        <p:spPr>
          <a:xfrm>
            <a:off x="8075686" y="1385887"/>
            <a:ext cx="3209925" cy="47910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28108"/>
            <a:ext cx="10054994" cy="4891242"/>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800100" lvl="1" indent="-3429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Data about Falcon 9 launches was acquired from public sources – SpaceX data site and Wikipedia;</a:t>
            </a:r>
          </a:p>
          <a:p>
            <a:pPr marL="800100" lvl="1" indent="-3429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Research was performed primarily with Python libraries for data acquisition, wrangling, visualization and modelling</a:t>
            </a:r>
          </a:p>
          <a:p>
            <a:pPr marL="800100" lvl="1" indent="-3429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Correlations between various parameters (time, site, orbit, payload) and landing success were studied, 4 models were built and tested;</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Models built show predictive accuracy for landings outcome between 83 and 95 percent, which rather high. The highest score produced Decision Tree model;</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major correlations between:</a:t>
            </a:r>
          </a:p>
          <a:p>
            <a:pPr lvl="2">
              <a:lnSpc>
                <a:spcPct val="100000"/>
              </a:lnSpc>
              <a:spcBef>
                <a:spcPts val="1400"/>
              </a:spcBef>
            </a:pPr>
            <a:r>
              <a:rPr lang="en-US" sz="1400" dirty="0">
                <a:solidFill>
                  <a:schemeClr val="accent3">
                    <a:lumMod val="25000"/>
                  </a:schemeClr>
                </a:solidFill>
                <a:latin typeface="Abadi" panose="020B0604020104020204" pitchFamily="34" charset="0"/>
              </a:rPr>
              <a:t>time (failures become rarer),</a:t>
            </a:r>
          </a:p>
          <a:p>
            <a:pPr lvl="2">
              <a:lnSpc>
                <a:spcPct val="100000"/>
              </a:lnSpc>
              <a:spcBef>
                <a:spcPts val="1400"/>
              </a:spcBef>
            </a:pPr>
            <a:r>
              <a:rPr lang="en-US" sz="1400" dirty="0">
                <a:solidFill>
                  <a:schemeClr val="accent3">
                    <a:lumMod val="25000"/>
                  </a:schemeClr>
                </a:solidFill>
                <a:latin typeface="Abadi" panose="020B0604020104020204" pitchFamily="34" charset="0"/>
              </a:rPr>
              <a:t>orbit (launches to low orbits have higher landing success rate),</a:t>
            </a:r>
          </a:p>
          <a:p>
            <a:pPr lvl="2">
              <a:lnSpc>
                <a:spcPct val="100000"/>
              </a:lnSpc>
              <a:spcBef>
                <a:spcPts val="1400"/>
              </a:spcBef>
            </a:pPr>
            <a:r>
              <a:rPr lang="en-US" sz="1400" dirty="0">
                <a:solidFill>
                  <a:schemeClr val="accent3">
                    <a:lumMod val="25000"/>
                  </a:schemeClr>
                </a:solidFill>
                <a:latin typeface="Abadi" panose="020B0604020104020204" pitchFamily="34" charset="0"/>
              </a:rPr>
              <a:t>payload (high-loaded launches are more successful in landings, though it may derive from orbits correlation)</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65133"/>
            <a:ext cx="9745589" cy="2611830"/>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latin typeface="Abadi"/>
              </a:rPr>
              <a:t>There were 2 failures to land with drone ship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Рисунок 5">
            <a:extLst>
              <a:ext uri="{FF2B5EF4-FFF2-40B4-BE49-F238E27FC236}">
                <a16:creationId xmlns:a16="http://schemas.microsoft.com/office/drawing/2014/main" id="{5A72F15A-D69B-440D-BCCE-5845C916A561}"/>
              </a:ext>
            </a:extLst>
          </p:cNvPr>
          <p:cNvPicPr>
            <a:picLocks noChangeAspect="1"/>
          </p:cNvPicPr>
          <p:nvPr/>
        </p:nvPicPr>
        <p:blipFill>
          <a:blip r:embed="rId3"/>
          <a:stretch>
            <a:fillRect/>
          </a:stretch>
        </p:blipFill>
        <p:spPr>
          <a:xfrm>
            <a:off x="1528494" y="1554929"/>
            <a:ext cx="5600700" cy="12001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00773"/>
            <a:ext cx="9745589" cy="127619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Between 2010-06-04 and 2017-03-20 a total of 31 launches were done, 2/3 of them – with landing attempt. The success rate was not very great at that time.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Рисунок 5">
            <a:extLst>
              <a:ext uri="{FF2B5EF4-FFF2-40B4-BE49-F238E27FC236}">
                <a16:creationId xmlns:a16="http://schemas.microsoft.com/office/drawing/2014/main" id="{76ED49B1-F960-4117-97DD-6FE08B3DB6A7}"/>
              </a:ext>
            </a:extLst>
          </p:cNvPr>
          <p:cNvPicPr>
            <a:picLocks noChangeAspect="1"/>
          </p:cNvPicPr>
          <p:nvPr/>
        </p:nvPicPr>
        <p:blipFill>
          <a:blip r:embed="rId3"/>
          <a:stretch>
            <a:fillRect/>
          </a:stretch>
        </p:blipFill>
        <p:spPr>
          <a:xfrm>
            <a:off x="1404179" y="1442877"/>
            <a:ext cx="4238625" cy="33147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8" name="Рисунок 7">
            <a:extLst>
              <a:ext uri="{FF2B5EF4-FFF2-40B4-BE49-F238E27FC236}">
                <a16:creationId xmlns:a16="http://schemas.microsoft.com/office/drawing/2014/main" id="{B95221C9-A320-4FCA-B0AF-670D150F9ACF}"/>
              </a:ext>
            </a:extLst>
          </p:cNvPr>
          <p:cNvPicPr>
            <a:picLocks noChangeAspect="1"/>
          </p:cNvPicPr>
          <p:nvPr/>
        </p:nvPicPr>
        <p:blipFill>
          <a:blip r:embed="rId3"/>
          <a:stretch>
            <a:fillRect/>
          </a:stretch>
        </p:blipFill>
        <p:spPr>
          <a:xfrm>
            <a:off x="2366962" y="1368496"/>
            <a:ext cx="7458075" cy="2990850"/>
          </a:xfrm>
          <a:prstGeom prst="rect">
            <a:avLst/>
          </a:prstGeom>
        </p:spPr>
      </p:pic>
      <p:sp>
        <p:nvSpPr>
          <p:cNvPr id="9" name="Content Placeholder 4">
            <a:extLst>
              <a:ext uri="{FF2B5EF4-FFF2-40B4-BE49-F238E27FC236}">
                <a16:creationId xmlns:a16="http://schemas.microsoft.com/office/drawing/2014/main" id="{D88880A1-A8F2-42F7-9C02-BC0DD779F006}"/>
              </a:ext>
            </a:extLst>
          </p:cNvPr>
          <p:cNvSpPr txBox="1">
            <a:spLocks/>
          </p:cNvSpPr>
          <p:nvPr/>
        </p:nvSpPr>
        <p:spPr>
          <a:xfrm>
            <a:off x="770010" y="4900773"/>
            <a:ext cx="9745589" cy="127619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Launches were performed from 2 clusters: 10 launches in California, 46 in Florida</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Launches by cluster</a:t>
            </a:r>
          </a:p>
        </p:txBody>
      </p:sp>
      <p:pic>
        <p:nvPicPr>
          <p:cNvPr id="4" name="Рисунок 3">
            <a:extLst>
              <a:ext uri="{FF2B5EF4-FFF2-40B4-BE49-F238E27FC236}">
                <a16:creationId xmlns:a16="http://schemas.microsoft.com/office/drawing/2014/main" id="{155A7F1F-59BC-4CDB-89D8-3528ED42B9D3}"/>
              </a:ext>
            </a:extLst>
          </p:cNvPr>
          <p:cNvPicPr>
            <a:picLocks noChangeAspect="1"/>
          </p:cNvPicPr>
          <p:nvPr/>
        </p:nvPicPr>
        <p:blipFill>
          <a:blip r:embed="rId4"/>
          <a:stretch>
            <a:fillRect/>
          </a:stretch>
        </p:blipFill>
        <p:spPr>
          <a:xfrm>
            <a:off x="692864" y="1857181"/>
            <a:ext cx="2691509" cy="2256636"/>
          </a:xfrm>
          <a:prstGeom prst="rect">
            <a:avLst/>
          </a:prstGeom>
        </p:spPr>
      </p:pic>
      <p:pic>
        <p:nvPicPr>
          <p:cNvPr id="7" name="Рисунок 6">
            <a:extLst>
              <a:ext uri="{FF2B5EF4-FFF2-40B4-BE49-F238E27FC236}">
                <a16:creationId xmlns:a16="http://schemas.microsoft.com/office/drawing/2014/main" id="{684BCE12-BD80-4B63-A516-3B3FBA2C236D}"/>
              </a:ext>
            </a:extLst>
          </p:cNvPr>
          <p:cNvPicPr>
            <a:picLocks noChangeAspect="1"/>
          </p:cNvPicPr>
          <p:nvPr/>
        </p:nvPicPr>
        <p:blipFill>
          <a:blip r:embed="rId5"/>
          <a:stretch>
            <a:fillRect/>
          </a:stretch>
        </p:blipFill>
        <p:spPr>
          <a:xfrm>
            <a:off x="3555769" y="1857180"/>
            <a:ext cx="2528780" cy="2252913"/>
          </a:xfrm>
          <a:prstGeom prst="rect">
            <a:avLst/>
          </a:prstGeom>
        </p:spPr>
      </p:pic>
      <p:pic>
        <p:nvPicPr>
          <p:cNvPr id="10" name="Рисунок 9">
            <a:extLst>
              <a:ext uri="{FF2B5EF4-FFF2-40B4-BE49-F238E27FC236}">
                <a16:creationId xmlns:a16="http://schemas.microsoft.com/office/drawing/2014/main" id="{CBE57918-3D3B-4BB1-9059-8E85A971D94E}"/>
              </a:ext>
            </a:extLst>
          </p:cNvPr>
          <p:cNvPicPr>
            <a:picLocks noChangeAspect="1"/>
          </p:cNvPicPr>
          <p:nvPr/>
        </p:nvPicPr>
        <p:blipFill>
          <a:blip r:embed="rId6"/>
          <a:stretch>
            <a:fillRect/>
          </a:stretch>
        </p:blipFill>
        <p:spPr>
          <a:xfrm>
            <a:off x="6191859" y="1865917"/>
            <a:ext cx="2676525" cy="2247900"/>
          </a:xfrm>
          <a:prstGeom prst="rect">
            <a:avLst/>
          </a:prstGeom>
        </p:spPr>
      </p:pic>
      <p:pic>
        <p:nvPicPr>
          <p:cNvPr id="12" name="Рисунок 11">
            <a:extLst>
              <a:ext uri="{FF2B5EF4-FFF2-40B4-BE49-F238E27FC236}">
                <a16:creationId xmlns:a16="http://schemas.microsoft.com/office/drawing/2014/main" id="{26071F3D-5423-4367-B3D5-F90FD724F20E}"/>
              </a:ext>
            </a:extLst>
          </p:cNvPr>
          <p:cNvPicPr>
            <a:picLocks noChangeAspect="1"/>
          </p:cNvPicPr>
          <p:nvPr/>
        </p:nvPicPr>
        <p:blipFill>
          <a:blip r:embed="rId7"/>
          <a:stretch>
            <a:fillRect/>
          </a:stretch>
        </p:blipFill>
        <p:spPr>
          <a:xfrm>
            <a:off x="8975694" y="1865917"/>
            <a:ext cx="2482278" cy="2247900"/>
          </a:xfrm>
          <a:prstGeom prst="rect">
            <a:avLst/>
          </a:prstGeom>
        </p:spPr>
      </p:pic>
      <p:sp>
        <p:nvSpPr>
          <p:cNvPr id="13" name="Content Placeholder 4">
            <a:extLst>
              <a:ext uri="{FF2B5EF4-FFF2-40B4-BE49-F238E27FC236}">
                <a16:creationId xmlns:a16="http://schemas.microsoft.com/office/drawing/2014/main" id="{B443B906-A67F-4A56-B245-3CD2E65962DF}"/>
              </a:ext>
            </a:extLst>
          </p:cNvPr>
          <p:cNvSpPr txBox="1">
            <a:spLocks/>
          </p:cNvSpPr>
          <p:nvPr/>
        </p:nvSpPr>
        <p:spPr>
          <a:xfrm>
            <a:off x="770010" y="4900773"/>
            <a:ext cx="9745589" cy="127619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Information about individual launches (landing success/failure) can be obtained by pressing on the cluster circles. KSC LC-39A obviously has the highest success rate, VAFB SLC-4E – least popular</a:t>
            </a:r>
          </a:p>
        </p:txBody>
      </p:sp>
      <p:sp>
        <p:nvSpPr>
          <p:cNvPr id="14" name="Content Placeholder 4">
            <a:extLst>
              <a:ext uri="{FF2B5EF4-FFF2-40B4-BE49-F238E27FC236}">
                <a16:creationId xmlns:a16="http://schemas.microsoft.com/office/drawing/2014/main" id="{31B78E3B-7766-4D7E-8EB5-0369325C9344}"/>
              </a:ext>
            </a:extLst>
          </p:cNvPr>
          <p:cNvSpPr txBox="1">
            <a:spLocks/>
          </p:cNvSpPr>
          <p:nvPr/>
        </p:nvSpPr>
        <p:spPr>
          <a:xfrm>
            <a:off x="692864" y="1319132"/>
            <a:ext cx="10765108" cy="127619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b="1" i="0" dirty="0">
                <a:solidFill>
                  <a:srgbClr val="000000"/>
                </a:solidFill>
                <a:effectLst/>
                <a:latin typeface="Helvetica Neue"/>
              </a:rPr>
              <a:t>          CCAFS LC-40                        CCAFS SLC-40                         </a:t>
            </a:r>
            <a:r>
              <a:rPr lang="en-US" sz="1600" b="1" dirty="0">
                <a:solidFill>
                  <a:schemeClr val="accent3">
                    <a:lumMod val="25000"/>
                  </a:schemeClr>
                </a:solidFill>
                <a:latin typeface="Abadi" panose="020B0604020104020204" pitchFamily="34" charset="0"/>
              </a:rPr>
              <a:t>KSC LC-39A                            VAFB SLC-4E </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Vandenberg Space Launch Complex Infrastructure</a:t>
            </a:r>
          </a:p>
        </p:txBody>
      </p:sp>
      <p:pic>
        <p:nvPicPr>
          <p:cNvPr id="4" name="Рисунок 3">
            <a:extLst>
              <a:ext uri="{FF2B5EF4-FFF2-40B4-BE49-F238E27FC236}">
                <a16:creationId xmlns:a16="http://schemas.microsoft.com/office/drawing/2014/main" id="{2A90F7AA-8957-4C83-9AF6-F01058B88486}"/>
              </a:ext>
            </a:extLst>
          </p:cNvPr>
          <p:cNvPicPr>
            <a:picLocks noChangeAspect="1"/>
          </p:cNvPicPr>
          <p:nvPr/>
        </p:nvPicPr>
        <p:blipFill>
          <a:blip r:embed="rId3"/>
          <a:stretch>
            <a:fillRect/>
          </a:stretch>
        </p:blipFill>
        <p:spPr>
          <a:xfrm>
            <a:off x="533707" y="1537592"/>
            <a:ext cx="3730070" cy="1463908"/>
          </a:xfrm>
          <a:prstGeom prst="rect">
            <a:avLst/>
          </a:prstGeom>
        </p:spPr>
      </p:pic>
      <p:pic>
        <p:nvPicPr>
          <p:cNvPr id="7" name="Рисунок 6">
            <a:extLst>
              <a:ext uri="{FF2B5EF4-FFF2-40B4-BE49-F238E27FC236}">
                <a16:creationId xmlns:a16="http://schemas.microsoft.com/office/drawing/2014/main" id="{4594A6EB-B849-40ED-B1BD-BE90480DAA54}"/>
              </a:ext>
            </a:extLst>
          </p:cNvPr>
          <p:cNvPicPr>
            <a:picLocks noChangeAspect="1"/>
          </p:cNvPicPr>
          <p:nvPr/>
        </p:nvPicPr>
        <p:blipFill>
          <a:blip r:embed="rId4"/>
          <a:stretch>
            <a:fillRect/>
          </a:stretch>
        </p:blipFill>
        <p:spPr>
          <a:xfrm>
            <a:off x="4405954" y="1537591"/>
            <a:ext cx="2781423" cy="1463907"/>
          </a:xfrm>
          <a:prstGeom prst="rect">
            <a:avLst/>
          </a:prstGeom>
        </p:spPr>
      </p:pic>
      <p:sp>
        <p:nvSpPr>
          <p:cNvPr id="11" name="Content Placeholder 4">
            <a:extLst>
              <a:ext uri="{FF2B5EF4-FFF2-40B4-BE49-F238E27FC236}">
                <a16:creationId xmlns:a16="http://schemas.microsoft.com/office/drawing/2014/main" id="{F4276B3D-C579-420A-AE37-06F31645A2F2}"/>
              </a:ext>
            </a:extLst>
          </p:cNvPr>
          <p:cNvSpPr txBox="1">
            <a:spLocks/>
          </p:cNvSpPr>
          <p:nvPr/>
        </p:nvSpPr>
        <p:spPr>
          <a:xfrm>
            <a:off x="770011" y="3438043"/>
            <a:ext cx="9745589" cy="18618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complex is in close proximity with coastline and railway, but highways and more or less populous cities are rather far</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Cape Canaveral Cluster</a:t>
            </a:r>
          </a:p>
        </p:txBody>
      </p:sp>
      <p:pic>
        <p:nvPicPr>
          <p:cNvPr id="10" name="Рисунок 9">
            <a:extLst>
              <a:ext uri="{FF2B5EF4-FFF2-40B4-BE49-F238E27FC236}">
                <a16:creationId xmlns:a16="http://schemas.microsoft.com/office/drawing/2014/main" id="{1424257F-1469-4494-89AA-163CD8A4D966}"/>
              </a:ext>
            </a:extLst>
          </p:cNvPr>
          <p:cNvPicPr>
            <a:picLocks noChangeAspect="1"/>
          </p:cNvPicPr>
          <p:nvPr/>
        </p:nvPicPr>
        <p:blipFill>
          <a:blip r:embed="rId3"/>
          <a:stretch>
            <a:fillRect/>
          </a:stretch>
        </p:blipFill>
        <p:spPr>
          <a:xfrm>
            <a:off x="770011" y="1445124"/>
            <a:ext cx="3483490" cy="2683886"/>
          </a:xfrm>
          <a:prstGeom prst="rect">
            <a:avLst/>
          </a:prstGeom>
        </p:spPr>
      </p:pic>
      <p:pic>
        <p:nvPicPr>
          <p:cNvPr id="5" name="Рисунок 4">
            <a:extLst>
              <a:ext uri="{FF2B5EF4-FFF2-40B4-BE49-F238E27FC236}">
                <a16:creationId xmlns:a16="http://schemas.microsoft.com/office/drawing/2014/main" id="{11629B07-0664-49E9-B3AE-A3A216A7DB31}"/>
              </a:ext>
            </a:extLst>
          </p:cNvPr>
          <p:cNvPicPr>
            <a:picLocks noChangeAspect="1"/>
          </p:cNvPicPr>
          <p:nvPr/>
        </p:nvPicPr>
        <p:blipFill>
          <a:blip r:embed="rId4"/>
          <a:stretch>
            <a:fillRect/>
          </a:stretch>
        </p:blipFill>
        <p:spPr>
          <a:xfrm>
            <a:off x="4412735" y="1445125"/>
            <a:ext cx="3046303" cy="2667530"/>
          </a:xfrm>
          <a:prstGeom prst="rect">
            <a:avLst/>
          </a:prstGeom>
        </p:spPr>
      </p:pic>
      <p:pic>
        <p:nvPicPr>
          <p:cNvPr id="9" name="Рисунок 8">
            <a:extLst>
              <a:ext uri="{FF2B5EF4-FFF2-40B4-BE49-F238E27FC236}">
                <a16:creationId xmlns:a16="http://schemas.microsoft.com/office/drawing/2014/main" id="{ACB2177A-E86B-4535-BEFF-D19FAF793C12}"/>
              </a:ext>
            </a:extLst>
          </p:cNvPr>
          <p:cNvPicPr>
            <a:picLocks noChangeAspect="1"/>
          </p:cNvPicPr>
          <p:nvPr/>
        </p:nvPicPr>
        <p:blipFill>
          <a:blip r:embed="rId5"/>
          <a:stretch>
            <a:fillRect/>
          </a:stretch>
        </p:blipFill>
        <p:spPr>
          <a:xfrm>
            <a:off x="7938501" y="1445125"/>
            <a:ext cx="2849843" cy="2667530"/>
          </a:xfrm>
          <a:prstGeom prst="rect">
            <a:avLst/>
          </a:prstGeom>
        </p:spPr>
      </p:pic>
      <p:sp>
        <p:nvSpPr>
          <p:cNvPr id="13" name="Content Placeholder 4">
            <a:extLst>
              <a:ext uri="{FF2B5EF4-FFF2-40B4-BE49-F238E27FC236}">
                <a16:creationId xmlns:a16="http://schemas.microsoft.com/office/drawing/2014/main" id="{6379E101-E325-4625-A858-76440F22AD2B}"/>
              </a:ext>
            </a:extLst>
          </p:cNvPr>
          <p:cNvSpPr txBox="1">
            <a:spLocks/>
          </p:cNvSpPr>
          <p:nvPr/>
        </p:nvSpPr>
        <p:spPr>
          <a:xfrm>
            <a:off x="770011" y="4360775"/>
            <a:ext cx="9745589" cy="18618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Florida facilities are much stronger in terms of infrastructure, with railway, coastline, highways available “around a corner”. Only cities are a little bit far, but still closer, than in California</a:t>
            </a:r>
          </a:p>
        </p:txBody>
      </p:sp>
    </p:spTree>
    <p:extLst>
      <p:ext uri="{BB962C8B-B14F-4D97-AF65-F5344CB8AC3E}">
        <p14:creationId xmlns:p14="http://schemas.microsoft.com/office/powerpoint/2010/main" val="1961591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572001"/>
            <a:ext cx="9745589" cy="160496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 shows share of each site in total number of successful landings. High share of KSC LC site is somewhat of surprise as this facility was not used very heavily. CCAFS SLC’s (LC-40 and SLC-40 – actually one and the same facility) share is more or less the same with VAFB SLC quite far behind.</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Launches with Successful Landings by Site</a:t>
            </a:r>
          </a:p>
        </p:txBody>
      </p:sp>
      <p:pic>
        <p:nvPicPr>
          <p:cNvPr id="4" name="Рисунок 3">
            <a:extLst>
              <a:ext uri="{FF2B5EF4-FFF2-40B4-BE49-F238E27FC236}">
                <a16:creationId xmlns:a16="http://schemas.microsoft.com/office/drawing/2014/main" id="{4FC08D13-A24C-47C7-BE2A-1EF0A0E74A03}"/>
              </a:ext>
            </a:extLst>
          </p:cNvPr>
          <p:cNvPicPr>
            <a:picLocks noChangeAspect="1"/>
          </p:cNvPicPr>
          <p:nvPr/>
        </p:nvPicPr>
        <p:blipFill>
          <a:blip r:embed="rId3"/>
          <a:stretch>
            <a:fillRect/>
          </a:stretch>
        </p:blipFill>
        <p:spPr>
          <a:xfrm>
            <a:off x="3446536" y="1289996"/>
            <a:ext cx="4865257" cy="327641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270273"/>
            <a:ext cx="10551583" cy="1906689"/>
          </a:xfrm>
          <a:prstGeom prst="rect">
            <a:avLst/>
          </a:prstGeom>
        </p:spPr>
        <p:txBody>
          <a:bodyPr lIns="91440" tIns="45720" rIns="91440" bIns="45720" anchor="t">
            <a:normAutofit/>
          </a:bodyPr>
          <a:lstStyle/>
          <a:p>
            <a:pPr marL="0" indent="0">
              <a:buNone/>
            </a:pPr>
            <a:r>
              <a:rPr lang="en-US" dirty="0"/>
              <a:t>KSC LC has the highest share of successful landings - 77%. That is why it has such a high share in total successful landings as noted on slide before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Landings Outcome at KSC LC site</a:t>
            </a:r>
          </a:p>
        </p:txBody>
      </p:sp>
      <p:pic>
        <p:nvPicPr>
          <p:cNvPr id="4" name="Рисунок 3">
            <a:extLst>
              <a:ext uri="{FF2B5EF4-FFF2-40B4-BE49-F238E27FC236}">
                <a16:creationId xmlns:a16="http://schemas.microsoft.com/office/drawing/2014/main" id="{3C15F8A4-4109-4280-B9D9-5BFCCBE1060D}"/>
              </a:ext>
            </a:extLst>
          </p:cNvPr>
          <p:cNvPicPr>
            <a:picLocks noChangeAspect="1"/>
          </p:cNvPicPr>
          <p:nvPr/>
        </p:nvPicPr>
        <p:blipFill>
          <a:blip r:embed="rId3"/>
          <a:stretch>
            <a:fillRect/>
          </a:stretch>
        </p:blipFill>
        <p:spPr>
          <a:xfrm>
            <a:off x="3605212" y="1340724"/>
            <a:ext cx="4981575" cy="26765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79478"/>
            <a:ext cx="8349690" cy="428432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US" sz="2200" dirty="0">
                <a:solidFill>
                  <a:schemeClr val="accent3">
                    <a:lumMod val="25000"/>
                  </a:schemeClr>
                </a:solidFill>
                <a:latin typeface="Abadi" panose="020B0604020104020204" pitchFamily="34" charset="0"/>
              </a:rPr>
              <a:t>Falcon 9 is a partially re-useable, medium lift launch vehicle that can carry cargo and humans into Earth orbit, even reaching the International Space Station (ISS) . It is produced by American aerospace company SpaceX. The rocket has two stages. The first (booster) stage carries the second stage and payload to a certain altitude, after which the second stage lifts the payload to its ultimate destination. The rocket evolved through several versions. V1.0 flew from 2010–2013, V1.1 flew from 2013–2016, while V1.2 Full Thrust first launched in 2015, encompassing the Block 5 Full Thrust variant, flying since May 2018.</a:t>
            </a:r>
          </a:p>
          <a:p>
            <a:pPr marL="0" indent="0" algn="l">
              <a:buNone/>
            </a:pPr>
            <a:r>
              <a:rPr lang="en-US" sz="2200" dirty="0">
                <a:solidFill>
                  <a:schemeClr val="accent3">
                    <a:lumMod val="25000"/>
                  </a:schemeClr>
                </a:solidFill>
                <a:latin typeface="Abadi" panose="020B0604020104020204" pitchFamily="34" charset="0"/>
              </a:rPr>
              <a:t>The booster is capable of landing vertically to facilitate reuse. </a:t>
            </a:r>
          </a:p>
          <a:p>
            <a:pPr marL="0" indent="0" algn="l">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a:t>
            </a:r>
          </a:p>
          <a:p>
            <a:pPr marL="0" indent="0" algn="l">
              <a:buNone/>
            </a:pPr>
            <a:r>
              <a:rPr lang="en-US" sz="2200" dirty="0">
                <a:solidFill>
                  <a:schemeClr val="accent3">
                    <a:lumMod val="25000"/>
                  </a:schemeClr>
                </a:solidFill>
                <a:latin typeface="Abadi" panose="020B0604020104020204" pitchFamily="34" charset="0"/>
              </a:rPr>
              <a:t>Therefore if we can determine if the first stage will land, we can determine the cost of a launch. This information can be used if an alternate company wants to bid against space X for a rocket launch.</a:t>
            </a:r>
          </a:p>
          <a:p>
            <a:pPr marL="0" indent="0" algn="l">
              <a:buNone/>
            </a:pPr>
            <a:endParaRPr lang="en-US" sz="2200" dirty="0">
              <a:solidFill>
                <a:schemeClr val="accent3">
                  <a:lumMod val="25000"/>
                </a:schemeClr>
              </a:solidFill>
              <a:latin typeface="Abadi" panose="020B0604020104020204" pitchFamily="34" charset="0"/>
            </a:endParaRPr>
          </a:p>
        </p:txBody>
      </p:sp>
      <p:pic>
        <p:nvPicPr>
          <p:cNvPr id="5122" name="Picture 2" descr="Logo of the Falcon 9">
            <a:extLst>
              <a:ext uri="{FF2B5EF4-FFF2-40B4-BE49-F238E27FC236}">
                <a16:creationId xmlns:a16="http://schemas.microsoft.com/office/drawing/2014/main" id="{5280DCD0-BF09-4E68-88E8-466F351A1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682" y="1349471"/>
            <a:ext cx="20955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ound-level view of a Falcon 9 lifting off from its launch pad">
            <a:extLst>
              <a:ext uri="{FF2B5EF4-FFF2-40B4-BE49-F238E27FC236}">
                <a16:creationId xmlns:a16="http://schemas.microsoft.com/office/drawing/2014/main" id="{4A29A271-5926-4C14-AE1D-F9787AD49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8387" y="2955853"/>
            <a:ext cx="20955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by Booster and Payload</a:t>
            </a:r>
          </a:p>
        </p:txBody>
      </p:sp>
      <p:pic>
        <p:nvPicPr>
          <p:cNvPr id="9" name="Рисунок 8">
            <a:extLst>
              <a:ext uri="{FF2B5EF4-FFF2-40B4-BE49-F238E27FC236}">
                <a16:creationId xmlns:a16="http://schemas.microsoft.com/office/drawing/2014/main" id="{8EE9F110-B606-4486-850E-B094829EB300}"/>
              </a:ext>
            </a:extLst>
          </p:cNvPr>
          <p:cNvPicPr>
            <a:picLocks noChangeAspect="1"/>
          </p:cNvPicPr>
          <p:nvPr/>
        </p:nvPicPr>
        <p:blipFill>
          <a:blip r:embed="rId3"/>
          <a:stretch>
            <a:fillRect/>
          </a:stretch>
        </p:blipFill>
        <p:spPr>
          <a:xfrm>
            <a:off x="6367164" y="1332911"/>
            <a:ext cx="4918447" cy="3024706"/>
          </a:xfrm>
          <a:prstGeom prst="rect">
            <a:avLst/>
          </a:prstGeom>
        </p:spPr>
      </p:pic>
      <p:pic>
        <p:nvPicPr>
          <p:cNvPr id="11" name="Рисунок 10">
            <a:extLst>
              <a:ext uri="{FF2B5EF4-FFF2-40B4-BE49-F238E27FC236}">
                <a16:creationId xmlns:a16="http://schemas.microsoft.com/office/drawing/2014/main" id="{31E3703F-6BBB-46F4-830C-DF5EAB7913F4}"/>
              </a:ext>
            </a:extLst>
          </p:cNvPr>
          <p:cNvPicPr>
            <a:picLocks noChangeAspect="1"/>
          </p:cNvPicPr>
          <p:nvPr/>
        </p:nvPicPr>
        <p:blipFill>
          <a:blip r:embed="rId4"/>
          <a:stretch>
            <a:fillRect/>
          </a:stretch>
        </p:blipFill>
        <p:spPr>
          <a:xfrm>
            <a:off x="906389" y="1332911"/>
            <a:ext cx="5415807" cy="3024706"/>
          </a:xfrm>
          <a:prstGeom prst="rect">
            <a:avLst/>
          </a:prstGeom>
        </p:spPr>
      </p:pic>
      <p:sp>
        <p:nvSpPr>
          <p:cNvPr id="13" name="Content Placeholder 4">
            <a:extLst>
              <a:ext uri="{FF2B5EF4-FFF2-40B4-BE49-F238E27FC236}">
                <a16:creationId xmlns:a16="http://schemas.microsoft.com/office/drawing/2014/main" id="{4A633333-2356-48B9-AADC-F374E35FC3A7}"/>
              </a:ext>
            </a:extLst>
          </p:cNvPr>
          <p:cNvSpPr txBox="1">
            <a:spLocks/>
          </p:cNvSpPr>
          <p:nvPr/>
        </p:nvSpPr>
        <p:spPr>
          <a:xfrm>
            <a:off x="734027" y="4479533"/>
            <a:ext cx="10551583" cy="169742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Only 2 booster versions were used for launches with payload above 5 </a:t>
            </a:r>
            <a:r>
              <a:rPr lang="en-US" dirty="0" err="1"/>
              <a:t>ths</a:t>
            </a:r>
            <a:r>
              <a:rPr lang="en-US" dirty="0"/>
              <a:t>. kg, below this limit variation is much higher. Except for B5 (success) all other booster show mixed results, with most problematic payload at 5.5 – 9.5 </a:t>
            </a:r>
            <a:r>
              <a:rPr lang="en-US" dirty="0" err="1"/>
              <a:t>ths</a:t>
            </a:r>
            <a:r>
              <a:rPr lang="en-US" dirty="0"/>
              <a:t>. kg.</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Decision Tree method produced best results on test data with score of 0.94. It should be chosen as preferred one.</a:t>
            </a:r>
          </a:p>
          <a:p>
            <a:pPr marL="0" indent="0">
              <a:lnSpc>
                <a:spcPct val="100000"/>
              </a:lnSpc>
              <a:spcBef>
                <a:spcPts val="1400"/>
              </a:spcBef>
              <a:buNone/>
            </a:pPr>
            <a:r>
              <a:rPr lang="en-US" sz="2200" dirty="0">
                <a:solidFill>
                  <a:schemeClr val="accent3">
                    <a:lumMod val="25000"/>
                  </a:schemeClr>
                </a:solidFill>
                <a:latin typeface="Abadi"/>
              </a:rPr>
              <a:t>Confusion matrix for the method show, that it was able to correctly predict 17 out of 18 outcomes on test data (12 of 13 successful landings and 5 of 5 failures)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074" name="Picture 2">
            <a:extLst>
              <a:ext uri="{FF2B5EF4-FFF2-40B4-BE49-F238E27FC236}">
                <a16:creationId xmlns:a16="http://schemas.microsoft.com/office/drawing/2014/main" id="{F610D544-4FAB-44C6-A7ED-938A1BDA1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799" y="1234504"/>
            <a:ext cx="3620356" cy="25674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60CCCF-4CF4-440A-81E8-5AD8BBA9E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599" y="3666046"/>
            <a:ext cx="3315556" cy="256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07263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Accuracy score of 94% can be considered as very high. Though other models produced rather high results of 83%.</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matrices for different models show, that models are better in predicting failures (all the values in 1</a:t>
            </a:r>
            <a:r>
              <a:rPr lang="en-US" sz="2200" baseline="30000" dirty="0">
                <a:solidFill>
                  <a:schemeClr val="accent3">
                    <a:lumMod val="25000"/>
                  </a:schemeClr>
                </a:solidFill>
                <a:latin typeface="Abadi" panose="020B0604020104020204" pitchFamily="34" charset="0"/>
              </a:rPr>
              <a:t>st</a:t>
            </a:r>
            <a:r>
              <a:rPr lang="en-US" sz="2200" dirty="0">
                <a:solidFill>
                  <a:schemeClr val="accent3">
                    <a:lumMod val="25000"/>
                  </a:schemeClr>
                </a:solidFill>
                <a:latin typeface="Abadi" panose="020B0604020104020204" pitchFamily="34" charset="0"/>
              </a:rPr>
              <a:t> quadrant) and somewhat worse in dealing with successful landings.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000" dirty="0">
                <a:solidFill>
                  <a:schemeClr val="accent3">
                    <a:lumMod val="25000"/>
                  </a:schemeClr>
                </a:solidFill>
                <a:latin typeface="Abadi"/>
              </a:rPr>
              <a:t>Data collection methodology:</a:t>
            </a:r>
          </a:p>
          <a:p>
            <a:pPr lvl="1">
              <a:lnSpc>
                <a:spcPct val="120000"/>
              </a:lnSpc>
              <a:spcBef>
                <a:spcPts val="1400"/>
              </a:spcBef>
            </a:pPr>
            <a:r>
              <a:rPr lang="en-US" sz="6000" dirty="0">
                <a:solidFill>
                  <a:schemeClr val="bg2">
                    <a:lumMod val="50000"/>
                  </a:schemeClr>
                </a:solidFill>
                <a:latin typeface="Abadi"/>
              </a:rPr>
              <a:t>SpaceX API</a:t>
            </a:r>
          </a:p>
          <a:p>
            <a:pPr lvl="1">
              <a:lnSpc>
                <a:spcPct val="120000"/>
              </a:lnSpc>
              <a:spcBef>
                <a:spcPts val="1400"/>
              </a:spcBef>
            </a:pPr>
            <a:r>
              <a:rPr lang="en-US" sz="6000" dirty="0">
                <a:solidFill>
                  <a:schemeClr val="bg2">
                    <a:lumMod val="50000"/>
                  </a:schemeClr>
                </a:solidFill>
                <a:latin typeface="Abadi"/>
              </a:rPr>
              <a:t>Public data from Wikipedia</a:t>
            </a:r>
          </a:p>
          <a:p>
            <a:pPr>
              <a:lnSpc>
                <a:spcPct val="120000"/>
              </a:lnSpc>
              <a:spcBef>
                <a:spcPts val="1400"/>
              </a:spcBef>
            </a:pPr>
            <a:r>
              <a:rPr lang="en-US" sz="6000" dirty="0">
                <a:solidFill>
                  <a:schemeClr val="accent3">
                    <a:lumMod val="25000"/>
                  </a:schemeClr>
                </a:solidFill>
                <a:latin typeface="Abadi"/>
              </a:rPr>
              <a:t>Perform data wrangling</a:t>
            </a:r>
          </a:p>
          <a:p>
            <a:pPr lvl="1">
              <a:lnSpc>
                <a:spcPct val="120000"/>
              </a:lnSpc>
              <a:spcBef>
                <a:spcPts val="1400"/>
              </a:spcBef>
            </a:pPr>
            <a:r>
              <a:rPr lang="en-US" sz="6000" dirty="0">
                <a:solidFill>
                  <a:schemeClr val="bg2">
                    <a:lumMod val="50000"/>
                  </a:schemeClr>
                </a:solidFill>
                <a:latin typeface="Abadi"/>
              </a:rPr>
              <a:t>Deal with missing values</a:t>
            </a:r>
          </a:p>
          <a:p>
            <a:pPr lvl="1">
              <a:lnSpc>
                <a:spcPct val="120000"/>
              </a:lnSpc>
              <a:spcBef>
                <a:spcPts val="1400"/>
              </a:spcBef>
            </a:pPr>
            <a:r>
              <a:rPr lang="en-US" sz="6000" dirty="0">
                <a:solidFill>
                  <a:schemeClr val="bg2">
                    <a:lumMod val="50000"/>
                  </a:schemeClr>
                </a:solidFill>
                <a:latin typeface="Abadi"/>
              </a:rPr>
              <a:t>Reclassify landings results into either “success” or “failure” and determine rate of successful landings</a:t>
            </a:r>
          </a:p>
          <a:p>
            <a:pPr>
              <a:lnSpc>
                <a:spcPct val="120000"/>
              </a:lnSpc>
              <a:spcBef>
                <a:spcPts val="1400"/>
              </a:spcBef>
            </a:pPr>
            <a:r>
              <a:rPr lang="en-US" sz="6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000" dirty="0">
                <a:solidFill>
                  <a:schemeClr val="accent3">
                    <a:lumMod val="25000"/>
                  </a:schemeClr>
                </a:solidFill>
                <a:latin typeface="Abadi"/>
              </a:rPr>
              <a:t>Perform interactive visual analytics using Folium and </a:t>
            </a:r>
            <a:r>
              <a:rPr lang="en-US" sz="6000" dirty="0" err="1">
                <a:solidFill>
                  <a:schemeClr val="accent3">
                    <a:lumMod val="25000"/>
                  </a:schemeClr>
                </a:solidFill>
                <a:latin typeface="Abadi"/>
              </a:rPr>
              <a:t>Plotly</a:t>
            </a:r>
            <a:r>
              <a:rPr lang="en-US" sz="6000" dirty="0">
                <a:solidFill>
                  <a:schemeClr val="accent3">
                    <a:lumMod val="25000"/>
                  </a:schemeClr>
                </a:solidFill>
                <a:latin typeface="Abadi"/>
              </a:rPr>
              <a:t> Dash</a:t>
            </a:r>
          </a:p>
          <a:p>
            <a:pPr>
              <a:lnSpc>
                <a:spcPct val="120000"/>
              </a:lnSpc>
              <a:spcBef>
                <a:spcPts val="1400"/>
              </a:spcBef>
            </a:pPr>
            <a:r>
              <a:rPr lang="en-US" sz="6000" dirty="0">
                <a:solidFill>
                  <a:schemeClr val="accent3">
                    <a:lumMod val="25000"/>
                  </a:schemeClr>
                </a:solidFill>
                <a:latin typeface="Abadi"/>
              </a:rPr>
              <a:t>Perform predictive analysis using classification models</a:t>
            </a:r>
          </a:p>
          <a:p>
            <a:pPr lvl="1">
              <a:lnSpc>
                <a:spcPct val="120000"/>
              </a:lnSpc>
              <a:spcBef>
                <a:spcPts val="1400"/>
              </a:spcBef>
            </a:pPr>
            <a:r>
              <a:rPr lang="en-US" sz="6000" dirty="0">
                <a:solidFill>
                  <a:schemeClr val="bg2">
                    <a:lumMod val="50000"/>
                  </a:schemeClr>
                </a:solidFill>
                <a:latin typeface="Abadi"/>
              </a:rPr>
              <a:t>With Grid Search Method evaluate different models to find the best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Major data for the research was collected from open sources – site of SpaceX itself and Wikipedia, additional resources such as Wikipedia and NASA site were used for clarification of abbreviations and terminology.</a:t>
            </a:r>
          </a:p>
          <a:p>
            <a:pPr>
              <a:lnSpc>
                <a:spcPct val="100000"/>
              </a:lnSpc>
              <a:spcBef>
                <a:spcPts val="1400"/>
              </a:spcBef>
            </a:pPr>
            <a:r>
              <a:rPr lang="en-US" sz="2200" dirty="0">
                <a:solidFill>
                  <a:schemeClr val="accent3">
                    <a:lumMod val="25000"/>
                  </a:schemeClr>
                </a:solidFill>
                <a:latin typeface="Abadi" panose="020B0604020104020204" pitchFamily="34" charset="0"/>
              </a:rPr>
              <a:t>Details are provided on further slides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Extensive data about SpaceX launches available in json format through API interface from spacexdata.com site - </a:t>
            </a:r>
            <a:r>
              <a:rPr lang="en-US" sz="1800" dirty="0">
                <a:solidFill>
                  <a:schemeClr val="accent3">
                    <a:lumMod val="25000"/>
                  </a:schemeClr>
                </a:solidFill>
                <a:latin typeface="Abadi" panose="020B0604020104020204" pitchFamily="34" charset="0"/>
                <a:hlinkClick r:id="rId3"/>
              </a:rPr>
              <a:t>https://docs.spacexdata.com/</a:t>
            </a:r>
            <a:endParaRPr lang="en-US"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Parsed data was converted into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format, processed (removed redundant columns and information about out-of-scope launches, missing payload information was substituted with mean value), and saved into csv-file</a:t>
            </a:r>
            <a:endParaRPr lang="en-US" sz="1800" dirty="0">
              <a:hlinkClick r:id="rId4"/>
            </a:endParaRPr>
          </a:p>
          <a:p>
            <a:r>
              <a:rPr lang="en-US" sz="1800" dirty="0">
                <a:solidFill>
                  <a:schemeClr val="accent3">
                    <a:lumMod val="25000"/>
                  </a:schemeClr>
                </a:solidFill>
                <a:latin typeface="Abadi" panose="020B0604020104020204" pitchFamily="34" charset="0"/>
              </a:rPr>
              <a:t>notebook for reference: </a:t>
            </a:r>
            <a:r>
              <a:rPr lang="en-US" sz="1600" dirty="0" err="1">
                <a:hlinkClick r:id="rId5"/>
              </a:rPr>
              <a:t>spaceX_data_collection_api.ipynb</a:t>
            </a:r>
            <a:r>
              <a:rPr lang="en-US" sz="1600" dirty="0">
                <a:hlinkClick r:id="rId5"/>
              </a:rPr>
              <a:t> at main · KoVal177/DS-IBM-10-Capstone (github.com)</a:t>
            </a:r>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Стрелка: шеврон 7">
            <a:extLst>
              <a:ext uri="{FF2B5EF4-FFF2-40B4-BE49-F238E27FC236}">
                <a16:creationId xmlns:a16="http://schemas.microsoft.com/office/drawing/2014/main" id="{25964638-30DA-46FF-9AB6-38E83F75339A}"/>
              </a:ext>
            </a:extLst>
          </p:cNvPr>
          <p:cNvSpPr/>
          <p:nvPr/>
        </p:nvSpPr>
        <p:spPr>
          <a:xfrm>
            <a:off x="6096000" y="1675129"/>
            <a:ext cx="2689797" cy="739294"/>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Get raw json data from site</a:t>
            </a:r>
            <a:endParaRPr lang="ru-RU" dirty="0"/>
          </a:p>
        </p:txBody>
      </p:sp>
      <p:sp>
        <p:nvSpPr>
          <p:cNvPr id="14" name="Стрелка: шеврон 13">
            <a:extLst>
              <a:ext uri="{FF2B5EF4-FFF2-40B4-BE49-F238E27FC236}">
                <a16:creationId xmlns:a16="http://schemas.microsoft.com/office/drawing/2014/main" id="{23EC6F76-4FFA-48D9-BA5B-28001A02C8C5}"/>
              </a:ext>
            </a:extLst>
          </p:cNvPr>
          <p:cNvSpPr/>
          <p:nvPr/>
        </p:nvSpPr>
        <p:spPr>
          <a:xfrm>
            <a:off x="6558337" y="2447695"/>
            <a:ext cx="2689797" cy="739294"/>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Convert json to pandas </a:t>
            </a:r>
            <a:r>
              <a:rPr lang="en-US" sz="1800" dirty="0" err="1"/>
              <a:t>DataFrame</a:t>
            </a:r>
            <a:endParaRPr lang="ru-RU" sz="1800" dirty="0"/>
          </a:p>
        </p:txBody>
      </p:sp>
      <p:sp>
        <p:nvSpPr>
          <p:cNvPr id="15" name="Стрелка: шеврон 14">
            <a:extLst>
              <a:ext uri="{FF2B5EF4-FFF2-40B4-BE49-F238E27FC236}">
                <a16:creationId xmlns:a16="http://schemas.microsoft.com/office/drawing/2014/main" id="{AFDA4E22-594D-434C-BC3B-824244563422}"/>
              </a:ext>
            </a:extLst>
          </p:cNvPr>
          <p:cNvSpPr/>
          <p:nvPr/>
        </p:nvSpPr>
        <p:spPr>
          <a:xfrm>
            <a:off x="7185061" y="3220261"/>
            <a:ext cx="2689797" cy="739294"/>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Filter data, remove redundancies</a:t>
            </a:r>
            <a:endParaRPr lang="ru-RU" sz="1800" dirty="0"/>
          </a:p>
        </p:txBody>
      </p:sp>
      <p:sp>
        <p:nvSpPr>
          <p:cNvPr id="16" name="Стрелка: шеврон 15">
            <a:extLst>
              <a:ext uri="{FF2B5EF4-FFF2-40B4-BE49-F238E27FC236}">
                <a16:creationId xmlns:a16="http://schemas.microsoft.com/office/drawing/2014/main" id="{4E25E62E-6596-47FD-8CD8-E61161E26888}"/>
              </a:ext>
            </a:extLst>
          </p:cNvPr>
          <p:cNvSpPr/>
          <p:nvPr/>
        </p:nvSpPr>
        <p:spPr>
          <a:xfrm>
            <a:off x="7698769" y="3992827"/>
            <a:ext cx="2689797" cy="739294"/>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Deal with </a:t>
            </a:r>
            <a:r>
              <a:rPr lang="en-US" sz="1800" dirty="0" err="1"/>
              <a:t>NaN</a:t>
            </a:r>
            <a:endParaRPr lang="ru-RU" sz="1800" dirty="0"/>
          </a:p>
        </p:txBody>
      </p:sp>
      <p:sp>
        <p:nvSpPr>
          <p:cNvPr id="17" name="Стрелка: шеврон 16">
            <a:extLst>
              <a:ext uri="{FF2B5EF4-FFF2-40B4-BE49-F238E27FC236}">
                <a16:creationId xmlns:a16="http://schemas.microsoft.com/office/drawing/2014/main" id="{75CBAB68-B3D1-4246-A5E8-7500AC9B5B8C}"/>
              </a:ext>
            </a:extLst>
          </p:cNvPr>
          <p:cNvSpPr/>
          <p:nvPr/>
        </p:nvSpPr>
        <p:spPr>
          <a:xfrm>
            <a:off x="8233024" y="4813224"/>
            <a:ext cx="2689797" cy="739294"/>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Save processed data into csv file</a:t>
            </a:r>
            <a:endParaRPr lang="ru-RU" sz="18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1800" dirty="0">
                <a:solidFill>
                  <a:schemeClr val="accent3">
                    <a:lumMod val="25000"/>
                  </a:schemeClr>
                </a:solidFill>
                <a:latin typeface="Abadi" panose="020B0604020104020204" pitchFamily="34" charset="0"/>
              </a:rPr>
              <a:t>Article in Wikipedia about Falcon launches contains information about every launch and its result:</a:t>
            </a:r>
          </a:p>
          <a:p>
            <a:pPr marL="0" indent="0">
              <a:buNone/>
            </a:pPr>
            <a:r>
              <a:rPr lang="en-US" sz="1800" dirty="0">
                <a:solidFill>
                  <a:schemeClr val="accent3">
                    <a:lumMod val="25000"/>
                  </a:schemeClr>
                </a:solidFill>
                <a:latin typeface="Abadi" panose="020B0604020104020204" pitchFamily="34" charset="0"/>
              </a:rPr>
              <a:t> </a:t>
            </a:r>
            <a:r>
              <a:rPr lang="en-US" sz="1800" dirty="0">
                <a:hlinkClick r:id="rId3"/>
              </a:rPr>
              <a:t>List of Falcon 9 and Falcon Heavy launches - Wikipedia</a:t>
            </a:r>
            <a:endParaRPr lang="ru-RU"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The information is presented in table form, html format. Therefore, after downloading the page it was parsed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package </a:t>
            </a:r>
            <a:r>
              <a:rPr lang="en-US" sz="1800" dirty="0">
                <a:solidFill>
                  <a:schemeClr val="accent3">
                    <a:lumMod val="25000"/>
                  </a:schemeClr>
                </a:solidFill>
                <a:latin typeface="Abadi" panose="020B0604020104020204" pitchFamily="34" charset="0"/>
                <a:hlinkClick r:id="rId4"/>
              </a:rPr>
              <a:t>–</a:t>
            </a:r>
            <a:r>
              <a:rPr lang="en-US" sz="1800" dirty="0">
                <a:solidFill>
                  <a:schemeClr val="accent3">
                    <a:lumMod val="25000"/>
                  </a:schemeClr>
                </a:solidFill>
                <a:latin typeface="Abadi" panose="020B0604020104020204" pitchFamily="34" charset="0"/>
              </a:rPr>
              <a:t> table </a:t>
            </a:r>
            <a:r>
              <a:rPr lang="en-US" sz="1800" dirty="0">
                <a:solidFill>
                  <a:schemeClr val="accent3">
                    <a:lumMod val="25000"/>
                  </a:schemeClr>
                </a:solidFill>
                <a:latin typeface="Abadi" panose="020B0604020104020204" pitchFamily="34" charset="0"/>
                <a:sym typeface="Wingdings" panose="05000000000000000000" pitchFamily="2" charset="2"/>
              </a:rPr>
              <a:t> rows  cells</a:t>
            </a:r>
            <a:endParaRPr lang="en-US" sz="1800" dirty="0">
              <a:hlinkClick r:id="rId4"/>
            </a:endParaRPr>
          </a:p>
          <a:p>
            <a:r>
              <a:rPr lang="en-US" sz="1800" dirty="0">
                <a:solidFill>
                  <a:schemeClr val="accent3">
                    <a:lumMod val="25000"/>
                  </a:schemeClr>
                </a:solidFill>
                <a:latin typeface="Abadi" panose="020B0604020104020204" pitchFamily="34" charset="0"/>
              </a:rPr>
              <a:t>notebook for reference: </a:t>
            </a:r>
            <a:r>
              <a:rPr lang="en-US" sz="1500" dirty="0" err="1">
                <a:hlinkClick r:id="rId5"/>
              </a:rPr>
              <a:t>spaceX_data_collection_webscraping.ipynb</a:t>
            </a:r>
            <a:r>
              <a:rPr lang="en-US" sz="1500" dirty="0">
                <a:hlinkClick r:id="rId5"/>
              </a:rPr>
              <a:t> at main · KoVal177/DS-IBM-10-Capstone (github.com)</a:t>
            </a:r>
            <a:endParaRPr lang="en-US" sz="15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Стрелка: шеврон 7">
            <a:extLst>
              <a:ext uri="{FF2B5EF4-FFF2-40B4-BE49-F238E27FC236}">
                <a16:creationId xmlns:a16="http://schemas.microsoft.com/office/drawing/2014/main" id="{25964638-30DA-46FF-9AB6-38E83F75339A}"/>
              </a:ext>
            </a:extLst>
          </p:cNvPr>
          <p:cNvSpPr/>
          <p:nvPr/>
        </p:nvSpPr>
        <p:spPr>
          <a:xfrm>
            <a:off x="6096000" y="1675129"/>
            <a:ext cx="2689797" cy="739294"/>
          </a:xfrm>
          <a:prstGeom prst="chevron">
            <a:avLst/>
          </a:prstGeom>
          <a:solidFill>
            <a:schemeClr val="accent6">
              <a:lumMod val="40000"/>
              <a:lumOff val="60000"/>
            </a:schemeClr>
          </a:solidFill>
          <a:ln>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Load Wikipedia page</a:t>
            </a:r>
            <a:endParaRPr lang="ru-RU" dirty="0"/>
          </a:p>
        </p:txBody>
      </p:sp>
      <p:sp>
        <p:nvSpPr>
          <p:cNvPr id="14" name="Стрелка: шеврон 13">
            <a:extLst>
              <a:ext uri="{FF2B5EF4-FFF2-40B4-BE49-F238E27FC236}">
                <a16:creationId xmlns:a16="http://schemas.microsoft.com/office/drawing/2014/main" id="{23EC6F76-4FFA-48D9-BA5B-28001A02C8C5}"/>
              </a:ext>
            </a:extLst>
          </p:cNvPr>
          <p:cNvSpPr/>
          <p:nvPr/>
        </p:nvSpPr>
        <p:spPr>
          <a:xfrm>
            <a:off x="6558337" y="2447695"/>
            <a:ext cx="2689797" cy="739294"/>
          </a:xfrm>
          <a:prstGeom prst="chevron">
            <a:avLst/>
          </a:prstGeom>
          <a:solidFill>
            <a:schemeClr val="accent6">
              <a:lumMod val="40000"/>
              <a:lumOff val="60000"/>
            </a:schemeClr>
          </a:solidFill>
          <a:ln>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Create </a:t>
            </a:r>
            <a:r>
              <a:rPr lang="en-US" sz="1800" dirty="0" err="1"/>
              <a:t>BeautifulSoup</a:t>
            </a:r>
            <a:r>
              <a:rPr lang="en-US" sz="1800" dirty="0"/>
              <a:t> object</a:t>
            </a:r>
            <a:endParaRPr lang="ru-RU" sz="1800" dirty="0"/>
          </a:p>
        </p:txBody>
      </p:sp>
      <p:sp>
        <p:nvSpPr>
          <p:cNvPr id="15" name="Стрелка: шеврон 14">
            <a:extLst>
              <a:ext uri="{FF2B5EF4-FFF2-40B4-BE49-F238E27FC236}">
                <a16:creationId xmlns:a16="http://schemas.microsoft.com/office/drawing/2014/main" id="{AFDA4E22-594D-434C-BC3B-824244563422}"/>
              </a:ext>
            </a:extLst>
          </p:cNvPr>
          <p:cNvSpPr/>
          <p:nvPr/>
        </p:nvSpPr>
        <p:spPr>
          <a:xfrm>
            <a:off x="7185061" y="3220261"/>
            <a:ext cx="2689797" cy="739294"/>
          </a:xfrm>
          <a:prstGeom prst="chevron">
            <a:avLst/>
          </a:prstGeom>
          <a:solidFill>
            <a:schemeClr val="accent6">
              <a:lumMod val="40000"/>
              <a:lumOff val="60000"/>
            </a:schemeClr>
          </a:solidFill>
          <a:ln>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Find all tables</a:t>
            </a:r>
            <a:endParaRPr lang="ru-RU" sz="1800" dirty="0"/>
          </a:p>
        </p:txBody>
      </p:sp>
      <p:sp>
        <p:nvSpPr>
          <p:cNvPr id="16" name="Стрелка: шеврон 15">
            <a:extLst>
              <a:ext uri="{FF2B5EF4-FFF2-40B4-BE49-F238E27FC236}">
                <a16:creationId xmlns:a16="http://schemas.microsoft.com/office/drawing/2014/main" id="{4E25E62E-6596-47FD-8CD8-E61161E26888}"/>
              </a:ext>
            </a:extLst>
          </p:cNvPr>
          <p:cNvSpPr/>
          <p:nvPr/>
        </p:nvSpPr>
        <p:spPr>
          <a:xfrm>
            <a:off x="7698769" y="3992827"/>
            <a:ext cx="2689797" cy="739294"/>
          </a:xfrm>
          <a:prstGeom prst="chevron">
            <a:avLst/>
          </a:prstGeom>
          <a:solidFill>
            <a:schemeClr val="accent6">
              <a:lumMod val="40000"/>
              <a:lumOff val="60000"/>
            </a:schemeClr>
          </a:solidFill>
          <a:ln>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Parse table with launches information</a:t>
            </a:r>
            <a:endParaRPr lang="ru-RU" sz="1800" dirty="0"/>
          </a:p>
        </p:txBody>
      </p:sp>
      <p:sp>
        <p:nvSpPr>
          <p:cNvPr id="17" name="Стрелка: шеврон 16">
            <a:extLst>
              <a:ext uri="{FF2B5EF4-FFF2-40B4-BE49-F238E27FC236}">
                <a16:creationId xmlns:a16="http://schemas.microsoft.com/office/drawing/2014/main" id="{75CBAB68-B3D1-4246-A5E8-7500AC9B5B8C}"/>
              </a:ext>
            </a:extLst>
          </p:cNvPr>
          <p:cNvSpPr/>
          <p:nvPr/>
        </p:nvSpPr>
        <p:spPr>
          <a:xfrm>
            <a:off x="8233024" y="4813224"/>
            <a:ext cx="2689797" cy="739294"/>
          </a:xfrm>
          <a:prstGeom prst="chevron">
            <a:avLst/>
          </a:prstGeom>
          <a:solidFill>
            <a:schemeClr val="accent6">
              <a:lumMod val="40000"/>
              <a:lumOff val="60000"/>
            </a:schemeClr>
          </a:solidFill>
          <a:ln>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Save extracted date to csv file</a:t>
            </a:r>
            <a:endParaRPr lang="ru-RU" sz="1800" dirty="0"/>
          </a:p>
        </p:txBody>
      </p:sp>
    </p:spTree>
    <p:extLst>
      <p:ext uri="{BB962C8B-B14F-4D97-AF65-F5344CB8AC3E}">
        <p14:creationId xmlns:p14="http://schemas.microsoft.com/office/powerpoint/2010/main" val="261912542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573</TotalTime>
  <Words>2246</Words>
  <Application>Microsoft Office PowerPoint</Application>
  <PresentationFormat>Широкоэкранный</PresentationFormat>
  <Paragraphs>226</Paragraphs>
  <Slides>44</Slides>
  <Notes>3</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44</vt:i4>
      </vt:variant>
    </vt:vector>
  </HeadingPairs>
  <TitlesOfParts>
    <vt:vector size="51" baseType="lpstr">
      <vt:lpstr>Abadi</vt:lpstr>
      <vt:lpstr>Arial</vt:lpstr>
      <vt:lpstr>Calibri</vt:lpstr>
      <vt:lpstr>Calibri Light</vt:lpstr>
      <vt:lpstr>Helvetica Neue</vt:lpstr>
      <vt:lpstr>IBM Plex Mono SemiBold</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Valentin Korzyuk</cp:lastModifiedBy>
  <cp:revision>240</cp:revision>
  <dcterms:created xsi:type="dcterms:W3CDTF">2021-04-29T18:58:34Z</dcterms:created>
  <dcterms:modified xsi:type="dcterms:W3CDTF">2022-08-28T17:17:38Z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